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9" r:id="rId2"/>
  </p:sldMasterIdLst>
  <p:sldIdLst>
    <p:sldId id="256" r:id="rId3"/>
    <p:sldId id="261" r:id="rId4"/>
    <p:sldId id="258" r:id="rId5"/>
    <p:sldId id="260" r:id="rId6"/>
    <p:sldId id="262" r:id="rId7"/>
    <p:sldId id="257" r:id="rId8"/>
    <p:sldId id="263" r:id="rId9"/>
    <p:sldId id="267" r:id="rId10"/>
    <p:sldId id="266" r:id="rId11"/>
    <p:sldId id="269" r:id="rId12"/>
    <p:sldId id="264" r:id="rId13"/>
    <p:sldId id="268" r:id="rId14"/>
    <p:sldId id="259" r:id="rId15"/>
    <p:sldId id="265" r:id="rId16"/>
    <p:sldId id="270" r:id="rId1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46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81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5C73CD-C42D-47E2-BC7E-EABD39EF243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0523D032-92B5-492A-93B0-C3DA68E8AA07}">
      <dgm:prSet custT="1"/>
      <dgm:spPr/>
      <dgm:t>
        <a:bodyPr/>
        <a:lstStyle/>
        <a:p>
          <a:pPr algn="l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cs-CZ" sz="4000" dirty="0"/>
            <a:t>Inspirujte se, nenechávejte po sobě odpadky, třiďte odpad a chovejte se k přírodě s respektem.</a:t>
          </a:r>
        </a:p>
        <a:p>
          <a:pPr algn="r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cs-CZ" sz="4000" dirty="0"/>
            <a:t>Děkujeme.</a:t>
          </a:r>
        </a:p>
      </dgm:t>
    </dgm:pt>
    <dgm:pt modelId="{A4C50D53-4597-459F-8ADD-27A4AE48F72E}" type="parTrans" cxnId="{601DA31C-9362-4D2F-8E7B-05600DEDCBB6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cs-CZ" sz="4000"/>
        </a:p>
      </dgm:t>
    </dgm:pt>
    <dgm:pt modelId="{7DC2E99B-0F5D-402F-88D9-15015D65FE2A}" type="sibTrans" cxnId="{601DA31C-9362-4D2F-8E7B-05600DEDCBB6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cs-CZ" sz="4000"/>
        </a:p>
      </dgm:t>
    </dgm:pt>
    <dgm:pt modelId="{CFA6CC6B-CEAF-417A-8D1D-56EDB6326AA8}" type="pres">
      <dgm:prSet presAssocID="{565C73CD-C42D-47E2-BC7E-EABD39EF2438}" presName="linear" presStyleCnt="0">
        <dgm:presLayoutVars>
          <dgm:animLvl val="lvl"/>
          <dgm:resizeHandles val="exact"/>
        </dgm:presLayoutVars>
      </dgm:prSet>
      <dgm:spPr/>
    </dgm:pt>
    <dgm:pt modelId="{482FDCAF-72FF-4D2B-A656-A16D528D7851}" type="pres">
      <dgm:prSet presAssocID="{0523D032-92B5-492A-93B0-C3DA68E8AA07}" presName="parentText" presStyleLbl="node1" presStyleIdx="0" presStyleCnt="1" custLinFactY="-44536" custLinFactNeighborX="-948" custLinFactNeighborY="-100000">
        <dgm:presLayoutVars>
          <dgm:chMax val="0"/>
          <dgm:bulletEnabled val="1"/>
        </dgm:presLayoutVars>
      </dgm:prSet>
      <dgm:spPr/>
    </dgm:pt>
  </dgm:ptLst>
  <dgm:cxnLst>
    <dgm:cxn modelId="{E23CD20E-1A6D-43D5-8C2E-0C0D1BC16339}" type="presOf" srcId="{565C73CD-C42D-47E2-BC7E-EABD39EF2438}" destId="{CFA6CC6B-CEAF-417A-8D1D-56EDB6326AA8}" srcOrd="0" destOrd="0" presId="urn:microsoft.com/office/officeart/2005/8/layout/vList2"/>
    <dgm:cxn modelId="{601DA31C-9362-4D2F-8E7B-05600DEDCBB6}" srcId="{565C73CD-C42D-47E2-BC7E-EABD39EF2438}" destId="{0523D032-92B5-492A-93B0-C3DA68E8AA07}" srcOrd="0" destOrd="0" parTransId="{A4C50D53-4597-459F-8ADD-27A4AE48F72E}" sibTransId="{7DC2E99B-0F5D-402F-88D9-15015D65FE2A}"/>
    <dgm:cxn modelId="{D0168691-C8A3-470A-8095-0CA8B867AD52}" type="presOf" srcId="{0523D032-92B5-492A-93B0-C3DA68E8AA07}" destId="{482FDCAF-72FF-4D2B-A656-A16D528D7851}" srcOrd="0" destOrd="0" presId="urn:microsoft.com/office/officeart/2005/8/layout/vList2"/>
    <dgm:cxn modelId="{8F54F4AF-8EBE-4667-8387-879BBF0334DF}" type="presParOf" srcId="{CFA6CC6B-CEAF-417A-8D1D-56EDB6326AA8}" destId="{482FDCAF-72FF-4D2B-A656-A16D528D785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2FDCAF-72FF-4D2B-A656-A16D528D7851}">
      <dsp:nvSpPr>
        <dsp:cNvPr id="0" name=""/>
        <dsp:cNvSpPr/>
      </dsp:nvSpPr>
      <dsp:spPr>
        <a:xfrm>
          <a:off x="0" y="0"/>
          <a:ext cx="11517745" cy="19012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cs-CZ" sz="4000" kern="1200" dirty="0"/>
            <a:t>Inspirujte se, nenechávejte po sobě odpadky, třiďte odpad a chovejte se k přírodě s respektem.</a:t>
          </a:r>
        </a:p>
        <a:p>
          <a:pPr marL="0" lvl="0" indent="0" algn="r" defTabSz="1778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cs-CZ" sz="4000" kern="1200" dirty="0"/>
            <a:t>Děkujeme.</a:t>
          </a:r>
        </a:p>
      </dsp:txBody>
      <dsp:txXfrm>
        <a:off x="92811" y="92811"/>
        <a:ext cx="11332123" cy="17156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15.06.2022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1309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15.06.2022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7188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15.06.2022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57874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11A6662E-FAF4-44BC-88B5-85A7CBFB6D30}" type="datetime1">
              <a:rPr lang="en-US" smtClean="0"/>
              <a:pPr/>
              <a:t>6/15/2022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257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089510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F08A-1E71-4B2B-BB49-E743F2903911}" type="datetime1">
              <a:rPr lang="en-US" smtClean="0"/>
              <a:t>6/15/2022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4433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20B05-7BF6-4073-9106-FA19E9727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EE8D7-6B58-4A3F-9DD5-E563D5192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2990E-9F0A-446A-B5B8-459CA8D98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17D9E-721A-44BB-8863-9873FE64DA75}" type="datetime1">
              <a:rPr lang="en-US" smtClean="0"/>
              <a:t>6/15/2022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68EAA-4377-45FF-9D7C-9E77BC9F2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7FA71-74C3-44B8-A0AC-E18A1E76B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5655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71F12-2D88-4F76-AF46-BD5156C12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089510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1AA46-E3EB-4704-B019-F90F1E617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8695" y="1825625"/>
            <a:ext cx="556110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17480F-A530-4D05-9A22-E573FB4BA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56110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56FDA-C47A-4F4A-A364-BA60A25AB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1DA2F-80B8-49CF-99FB-5ABCA53A607A}" type="datetime1">
              <a:rPr lang="en-US" smtClean="0"/>
              <a:t>6/15/2022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6D8DD-6D84-44D4-8A1B-57615B3E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8FE31-B577-4017-8AFE-A8BA0959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221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C28C9-B8CC-413F-9FFA-626680E4A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125"/>
            <a:ext cx="1127461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3FE72-9D42-45F5-A37F-B12130388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5256" y="1752600"/>
            <a:ext cx="5532319" cy="82391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3A31D-9B5F-4DE3-B18D-F7F77782E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256" y="2666999"/>
            <a:ext cx="5532319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BE1D2D-822C-466C-A7B9-1A2D97366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52600"/>
            <a:ext cx="5561106" cy="82391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F13B2C-44CA-49C4-BC84-02AF1638F3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66999"/>
            <a:ext cx="5561106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93CB55-E9C1-4CE6-9B61-81B71475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52172-E6C9-4B6C-929A-A9DE3837BBF1}" type="datetime1">
              <a:rPr lang="en-US" smtClean="0"/>
              <a:t>6/15/2022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F22318-747B-4EC9-862C-D9FD488CC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FBDDDF-16BD-438D-937D-0E3E30E7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8166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92D5F-0BD4-4517-9233-E08AF405B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127461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523B8-51E3-48B8-BFD8-CE950619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8693" y="6416675"/>
            <a:ext cx="2921715" cy="365125"/>
          </a:xfrm>
        </p:spPr>
        <p:txBody>
          <a:bodyPr/>
          <a:lstStyle/>
          <a:p>
            <a:fld id="{3AB41CFF-90C9-47B3-9DA1-F2BF8D839F7E}" type="datetime1">
              <a:rPr lang="en-US" smtClean="0"/>
              <a:t>6/15/2022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739B90-5D50-4424-B51D-53C391621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F9286-3A00-4D3C-A3F0-50AC9045C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5742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933BE2-665A-42DA-A3B7-835F81A3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48FA-06AB-4884-A69B-986B96E68A24}" type="datetime1">
              <a:rPr lang="en-US" smtClean="0"/>
              <a:t>6/15/2022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4DBCBD-AD42-432D-ABA9-20D616AF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40251-3596-4673-B24B-59A6F9ED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9412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A81A1-6D8E-4DD6-8E49-DABDE6D10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3F18F-F78D-4A31-A6BC-6552105BC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2C2F4-BDF4-4A4F-AA3D-52692932C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3850F-5C87-4F08-9658-EAF049B60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7ABA-0172-4F9C-889D-567164F66BCD}" type="datetime1">
              <a:rPr lang="en-US" smtClean="0"/>
              <a:t>6/15/2022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BCE9A-A746-4439-B5D3-966FBC8E5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D3B51-AA2E-4AA1-8062-A0D476D8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582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15.06.2022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55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02CF7-F453-4B3E-9510-D74797987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E2A1B9-8A2A-4B49-8B79-76D3EEB36B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9FEA03-0EC4-4085-AE63-4AA492D61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5AD5B-0DEA-4C6F-94D2-FAA99F2E5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C6A5B-8AE7-4A41-B5A7-9ADC6686DC18}" type="datetime1">
              <a:rPr lang="en-US" smtClean="0"/>
              <a:t>6/15/2022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DC6744-7CBA-4A1D-8F87-10699F981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D9048-35FF-4BE9-8157-BE4BAA1C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6184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ABDD2-E186-4F25-8FDE-D1E875E9C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18CC5B-A7E0-48B1-8329-6533AC76E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05B1B-77FE-4BFC-BF87-87DA989F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59632-1575-4E14-B53B-3DC3D5ED3947}" type="datetime1">
              <a:rPr lang="en-US" smtClean="0"/>
              <a:t>6/15/2022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8531E-1B90-4631-BD37-4BB1DBFAB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A55E8-88DC-4280-8E04-FF50FF8ED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5999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60633D-90E4-4F5A-9EBF-DDEC2B0B47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D3065-FA3D-42C8-BFDA-967C87F4F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C126F-38E2-4425-861F-98ED43228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6868-2568-4CC9-B302-F37117B01A6E}" type="datetime1">
              <a:rPr lang="en-US" smtClean="0"/>
              <a:t>6/15/2022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645D8-F22A-4354-A8B3-96E8A2D23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E2295-A616-4D57-8800-7B7E213A8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009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15.06.2022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7285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15.06.2022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6106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15.06.2022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7578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15.06.2022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4983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15.06.2022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3794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15.06.2022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4307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15.06.2022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8594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A43DF-04A3-4662-88CA-28FDED1CFC09}" type="datetimeFigureOut">
              <a:rPr lang="cs-CZ" smtClean="0"/>
              <a:t>15.06.2022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4252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984D45-0ED3-4D03-8E44-5E355C913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425450"/>
            <a:ext cx="112746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87D6E-D1E9-489C-9AA9-3575C39BA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694" y="1949450"/>
            <a:ext cx="11274612" cy="4195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64E9C-08EE-4B1B-B3FC-D6D997F4E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8694" y="64166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57E0CF6C-748E-4B7A-BC8B-3011EF78ED13}" type="datetime1">
              <a:rPr lang="en-US" smtClean="0"/>
              <a:pPr/>
              <a:t>6/15/2022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0A1F1-38FE-4C27-81E6-A43A54793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166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6B39A-FFD8-42EF-ADC7-7DB3B302F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0106" y="64166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A picture containing sitting&#10;&#10;Description automatically generated">
            <a:extLst>
              <a:ext uri="{FF2B5EF4-FFF2-40B4-BE49-F238E27FC236}">
                <a16:creationId xmlns:a16="http://schemas.microsoft.com/office/drawing/2014/main" id="{BC526B7A-4801-4FD1-95C8-03AF22629E87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155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88" r:id="rId8"/>
    <p:sldLayoutId id="2147483689" r:id="rId9"/>
    <p:sldLayoutId id="2147483690" r:id="rId10"/>
    <p:sldLayoutId id="2147483698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5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Am8eNL8XjQ&amp;t=45s" TargetMode="External"/><Relationship Id="rId2" Type="http://schemas.openxmlformats.org/officeDocument/2006/relationships/hyperlink" Target="https://teamseas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4" descr="Obsah obrázku voda, vlna, exteriér, jezdectví&#10;&#10;Popis se vygeneroval automaticky.">
            <a:extLst>
              <a:ext uri="{FF2B5EF4-FFF2-40B4-BE49-F238E27FC236}">
                <a16:creationId xmlns:a16="http://schemas.microsoft.com/office/drawing/2014/main" id="{6CD7E7DB-0124-93D2-CB3A-39D6902434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666"/>
          <a:stretch/>
        </p:blipFill>
        <p:spPr>
          <a:xfrm>
            <a:off x="-3049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00051" y="829724"/>
            <a:ext cx="10058400" cy="84337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 sz="5200" b="1" dirty="0">
                <a:solidFill>
                  <a:srgbClr val="FFFFFF"/>
                </a:solidFill>
                <a:cs typeface="Calibri Light"/>
              </a:rPr>
              <a:t>Dopad odpadu na životní prostředí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00051" y="3581400"/>
            <a:ext cx="10058400" cy="216766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4000" dirty="0">
                <a:solidFill>
                  <a:srgbClr val="FFFFFF"/>
                </a:solidFill>
                <a:cs typeface="Calibri"/>
              </a:rPr>
              <a:t>7. D – 2021/22</a:t>
            </a:r>
          </a:p>
          <a:p>
            <a:r>
              <a:rPr lang="cs-CZ" sz="4000" dirty="0">
                <a:solidFill>
                  <a:srgbClr val="FFFFFF"/>
                </a:solidFill>
                <a:cs typeface="Calibri"/>
              </a:rPr>
              <a:t> </a:t>
            </a:r>
          </a:p>
          <a:p>
            <a:r>
              <a:rPr lang="cs-CZ" sz="4000" dirty="0">
                <a:solidFill>
                  <a:srgbClr val="FFFFFF"/>
                </a:solidFill>
                <a:cs typeface="Calibri"/>
              </a:rPr>
              <a:t>ZŠ Dolní Břežany</a:t>
            </a:r>
          </a:p>
        </p:txBody>
      </p:sp>
      <p:sp>
        <p:nvSpPr>
          <p:cNvPr id="7" name="AutoShape 6" descr="https://euc-powerpoint.officeapps.live.com/pods/GetClipboardImage.ashx?Id=655a2e98-7cf3-453a-9188-1a3c7ac10da7&amp;DC=GEU6&amp;pkey=4a8028b9-077c-4957-a5fe-5b4f2cfe3443&amp;wdwaccluster=GEU6">
            <a:extLst>
              <a:ext uri="{FF2B5EF4-FFF2-40B4-BE49-F238E27FC236}">
                <a16:creationId xmlns:a16="http://schemas.microsoft.com/office/drawing/2014/main" id="{7D2946E3-9D11-496E-BB7B-5057A4F4AB4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9523001"/>
      </p:ext>
    </p:extLst>
  </p:cSld>
  <p:clrMapOvr>
    <a:masterClrMapping/>
  </p:clrMapOvr>
  <p:transition spd="slow" advTm="0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190242-8146-4BAF-A0A5-3F8370295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51" y="136689"/>
            <a:ext cx="10851897" cy="1680633"/>
          </a:xfrm>
        </p:spPr>
        <p:txBody>
          <a:bodyPr>
            <a:noAutofit/>
          </a:bodyPr>
          <a:lstStyle/>
          <a:p>
            <a:r>
              <a:rPr lang="cs-CZ" sz="3600" dirty="0">
                <a:latin typeface="Bahnschrift" panose="020B0502040204020203" pitchFamily="34" charset="0"/>
              </a:rPr>
              <a:t>Top 8 firem na světě s největší roční produkcí plastu (údaje z roku 2020)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1A15D96-F6A8-49BB-AAC3-FB7470BB9008}"/>
              </a:ext>
            </a:extLst>
          </p:cNvPr>
          <p:cNvSpPr txBox="1"/>
          <p:nvPr/>
        </p:nvSpPr>
        <p:spPr>
          <a:xfrm>
            <a:off x="8182466" y="1875934"/>
            <a:ext cx="772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/>
          </a:p>
        </p:txBody>
      </p:sp>
      <p:sp>
        <p:nvSpPr>
          <p:cNvPr id="1041" name="Zástupný symbol pro obsah 1040">
            <a:extLst>
              <a:ext uri="{FF2B5EF4-FFF2-40B4-BE49-F238E27FC236}">
                <a16:creationId xmlns:a16="http://schemas.microsoft.com/office/drawing/2014/main" id="{FE8C9B41-6589-4F55-A4F6-1D1E8E0DFD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22921"/>
            <a:ext cx="5257800" cy="476450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34988" lvl="1" indent="-534988">
              <a:buFont typeface="+mj-lt"/>
              <a:buAutoNum type="arabicPeriod"/>
            </a:pPr>
            <a:r>
              <a:rPr lang="fr-FR" dirty="0">
                <a:cs typeface="Calibri"/>
              </a:rPr>
              <a:t>Coca Cola – 2 900 000 t</a:t>
            </a:r>
          </a:p>
          <a:p>
            <a:pPr marL="534988" lvl="1" indent="-534988">
              <a:buFont typeface="+mj-lt"/>
              <a:buAutoNum type="arabicPeriod"/>
            </a:pPr>
            <a:r>
              <a:rPr lang="fr-FR" dirty="0">
                <a:cs typeface="Calibri"/>
              </a:rPr>
              <a:t>Pepsico – 2 300 000 t</a:t>
            </a:r>
          </a:p>
          <a:p>
            <a:pPr marL="534988" lvl="1" indent="-534988">
              <a:buFont typeface="+mj-lt"/>
              <a:buAutoNum type="arabicPeriod"/>
            </a:pPr>
            <a:r>
              <a:rPr lang="fr-FR" dirty="0">
                <a:cs typeface="Calibri"/>
              </a:rPr>
              <a:t>Nestlé – 1 700 000 t</a:t>
            </a:r>
          </a:p>
          <a:p>
            <a:pPr marL="534988" lvl="1" indent="-534988">
              <a:buFont typeface="+mj-lt"/>
              <a:buAutoNum type="arabicPeriod"/>
            </a:pPr>
            <a:r>
              <a:rPr lang="fr-FR" dirty="0">
                <a:cs typeface="Calibri"/>
              </a:rPr>
              <a:t>Danone – 820 000 t</a:t>
            </a:r>
          </a:p>
          <a:p>
            <a:pPr marL="534988" lvl="1" indent="-534988">
              <a:buFont typeface="+mj-lt"/>
              <a:buAutoNum type="arabicPeriod"/>
            </a:pPr>
            <a:r>
              <a:rPr lang="fr-FR" dirty="0">
                <a:cs typeface="Calibri"/>
              </a:rPr>
              <a:t>P&amp;G (Procter &amp; Gamble) – 714 000 t</a:t>
            </a:r>
          </a:p>
          <a:p>
            <a:pPr marL="534988" lvl="1" indent="-534988">
              <a:buFont typeface="+mj-lt"/>
              <a:buAutoNum type="arabicPeriod"/>
            </a:pPr>
            <a:r>
              <a:rPr lang="fr-FR" dirty="0">
                <a:cs typeface="Calibri"/>
              </a:rPr>
              <a:t>Unilever – 700 000 t</a:t>
            </a:r>
          </a:p>
          <a:p>
            <a:pPr marL="534988" lvl="1" indent="-534988">
              <a:buFont typeface="+mj-lt"/>
              <a:buAutoNum type="arabicPeriod"/>
            </a:pPr>
            <a:r>
              <a:rPr lang="fr-FR" dirty="0">
                <a:cs typeface="Calibri"/>
              </a:rPr>
              <a:t>Colgate-Palmolive – 287 008 t</a:t>
            </a:r>
          </a:p>
          <a:p>
            <a:pPr marL="534988" lvl="1" indent="-534988">
              <a:buFont typeface="+mj-lt"/>
              <a:buAutoNum type="arabicPeriod"/>
            </a:pPr>
            <a:r>
              <a:rPr lang="fr-FR" dirty="0">
                <a:cs typeface="Calibri"/>
              </a:rPr>
              <a:t>Mars – 184 000 t</a:t>
            </a:r>
          </a:p>
          <a:p>
            <a:pPr marL="534988" lvl="1" indent="-534988">
              <a:buFont typeface="+mj-lt"/>
              <a:buAutoNum type="arabicPeriod"/>
            </a:pPr>
            <a:endParaRPr lang="cs-CZ" dirty="0">
              <a:cs typeface="Calibri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530394A-8F7B-4E5A-BD7E-403A120A3B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11" r="27107"/>
          <a:stretch/>
        </p:blipFill>
        <p:spPr>
          <a:xfrm>
            <a:off x="6065572" y="1173703"/>
            <a:ext cx="949015" cy="2143125"/>
          </a:xfrm>
          <a:prstGeom prst="rect">
            <a:avLst/>
          </a:prstGeom>
        </p:spPr>
      </p:pic>
      <p:pic>
        <p:nvPicPr>
          <p:cNvPr id="2050" name="Picture 2" descr="Pepsi Cola 0,5l - Tesco Potraviny">
            <a:extLst>
              <a:ext uri="{FF2B5EF4-FFF2-40B4-BE49-F238E27FC236}">
                <a16:creationId xmlns:a16="http://schemas.microsoft.com/office/drawing/2014/main" id="{137ECD9E-3C97-40C9-B493-74859B580C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46" r="27874"/>
          <a:stretch/>
        </p:blipFill>
        <p:spPr bwMode="auto">
          <a:xfrm>
            <a:off x="7169036" y="1817322"/>
            <a:ext cx="858981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D2BB710-F253-450F-AC31-5A02B9D1C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1984" y="1304703"/>
            <a:ext cx="3239256" cy="2143125"/>
          </a:xfrm>
          <a:prstGeom prst="rect">
            <a:avLst/>
          </a:prstGeom>
        </p:spPr>
      </p:pic>
      <p:pic>
        <p:nvPicPr>
          <p:cNvPr id="2052" name="Picture 4" descr="Danone přesune část výroby do levnějších míst v Evropě. Zeštíhlí o 300 lidí  - iDNES.cz">
            <a:extLst>
              <a:ext uri="{FF2B5EF4-FFF2-40B4-BE49-F238E27FC236}">
                <a16:creationId xmlns:a16="http://schemas.microsoft.com/office/drawing/2014/main" id="{E04F5F35-08EC-4E9C-9A08-53D5851E2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285" y="3937959"/>
            <a:ext cx="3646955" cy="203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0F278D3-8028-4B11-9122-5A4FC1863A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187" y="4955714"/>
            <a:ext cx="2648395" cy="176559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7EBBAB3-8952-4D4C-8A68-8BB81014D2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1140" y="4747735"/>
            <a:ext cx="3962059" cy="196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339186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A26904-02BB-4D80-9D55-075D1ABB1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745" y="171039"/>
            <a:ext cx="4287982" cy="881784"/>
          </a:xfrm>
        </p:spPr>
        <p:txBody>
          <a:bodyPr>
            <a:normAutofit/>
          </a:bodyPr>
          <a:lstStyle/>
          <a:p>
            <a:r>
              <a:rPr lang="cs-CZ" sz="3600" dirty="0">
                <a:latin typeface="Bahnschrift" panose="020B0502040204020203" pitchFamily="34" charset="0"/>
              </a:rPr>
              <a:t>Znečištění pevniny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C6FCC1B-D1A9-4AE0-91D8-858D0825F9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250" y="970127"/>
            <a:ext cx="7268025" cy="3085770"/>
          </a:xfrm>
        </p:spPr>
        <p:txBody>
          <a:bodyPr>
            <a:noAutofit/>
          </a:bodyPr>
          <a:lstStyle/>
          <a:p>
            <a:pPr fontAlgn="base"/>
            <a:r>
              <a:rPr lang="cs-CZ" sz="2400" dirty="0">
                <a:cs typeface="Calibri"/>
              </a:rPr>
              <a:t>Nejvíce odpadků vyprodukuje:</a:t>
            </a:r>
          </a:p>
          <a:p>
            <a:pPr marL="803275" indent="-457200" fontAlgn="base">
              <a:buFont typeface="+mj-lt"/>
              <a:buAutoNum type="arabicPeriod"/>
            </a:pPr>
            <a:r>
              <a:rPr lang="cs-CZ" sz="2400" dirty="0">
                <a:cs typeface="Calibri"/>
              </a:rPr>
              <a:t>New York​</a:t>
            </a:r>
          </a:p>
          <a:p>
            <a:pPr marL="803275" indent="-457200" fontAlgn="base">
              <a:buFont typeface="+mj-lt"/>
              <a:buAutoNum type="arabicPeriod"/>
            </a:pPr>
            <a:r>
              <a:rPr lang="cs-CZ" sz="2400" dirty="0" err="1">
                <a:cs typeface="Calibri"/>
              </a:rPr>
              <a:t>Mexico</a:t>
            </a:r>
            <a:r>
              <a:rPr lang="cs-CZ" sz="2400" dirty="0">
                <a:cs typeface="Calibri"/>
              </a:rPr>
              <a:t> City      </a:t>
            </a:r>
            <a:r>
              <a:rPr lang="en-US" sz="2400" dirty="0">
                <a:cs typeface="Calibri"/>
              </a:rPr>
              <a:t>​</a:t>
            </a:r>
          </a:p>
          <a:p>
            <a:pPr marL="803275" indent="-457200" fontAlgn="base">
              <a:buFont typeface="+mj-lt"/>
              <a:buAutoNum type="arabicPeriod"/>
            </a:pPr>
            <a:r>
              <a:rPr lang="cs-CZ" sz="2400" dirty="0">
                <a:cs typeface="Calibri"/>
              </a:rPr>
              <a:t>Tokio​</a:t>
            </a:r>
          </a:p>
          <a:p>
            <a:pPr fontAlgn="base"/>
            <a:r>
              <a:rPr lang="cs-CZ" sz="2400" dirty="0">
                <a:cs typeface="Calibri"/>
              </a:rPr>
              <a:t>Nejvíce odpadu na obyvatele má Kuvajt  - až 5,72 kg denně. Za rok to je průměrně 2 088 kg na osobu.</a:t>
            </a:r>
          </a:p>
          <a:p>
            <a:pPr fontAlgn="base"/>
            <a:r>
              <a:rPr lang="cs-CZ" sz="2400" dirty="0">
                <a:cs typeface="Calibri"/>
              </a:rPr>
              <a:t>Lidstvo vyprodukuje až 1,3 miliardy tun odpadu ročně</a:t>
            </a:r>
            <a:r>
              <a:rPr lang="en-US" sz="2400" dirty="0">
                <a:cs typeface="Calibri"/>
              </a:rPr>
              <a:t>​</a:t>
            </a:r>
            <a:r>
              <a:rPr lang="cs-CZ" sz="2400" dirty="0">
                <a:cs typeface="Calibri"/>
              </a:rPr>
              <a:t>.</a:t>
            </a:r>
          </a:p>
        </p:txBody>
      </p:sp>
      <p:pic>
        <p:nvPicPr>
          <p:cNvPr id="3082" name="Picture 10" descr="Big Garbage Land. Land And Air Pollution. Stock Photo, Picture And Royalty  Free Image. Image 143242498.">
            <a:extLst>
              <a:ext uri="{FF2B5EF4-FFF2-40B4-BE49-F238E27FC236}">
                <a16:creationId xmlns:a16="http://schemas.microsoft.com/office/drawing/2014/main" id="{61B755B8-27F4-4CE0-8B1E-437017535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001" y="2956620"/>
            <a:ext cx="4593999" cy="255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The World's 2-Billion-Ton Trash Problem Just Got More Alarming">
            <a:extLst>
              <a:ext uri="{FF2B5EF4-FFF2-40B4-BE49-F238E27FC236}">
                <a16:creationId xmlns:a16="http://schemas.microsoft.com/office/drawing/2014/main" id="{4C5B9D13-126F-45A6-B3C5-59F007E62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001" y="-12823"/>
            <a:ext cx="4593996" cy="296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akta o znečištění moří a oceánů – OSN Česká republika">
            <a:extLst>
              <a:ext uri="{FF2B5EF4-FFF2-40B4-BE49-F238E27FC236}">
                <a16:creationId xmlns:a16="http://schemas.microsoft.com/office/drawing/2014/main" id="{4F0C988F-476C-4DC2-97F2-7138BE163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4988"/>
            <a:ext cx="3688827" cy="251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ejvětší skládky odpadu na světě | SIEGL s.r.o. blog">
            <a:extLst>
              <a:ext uri="{FF2B5EF4-FFF2-40B4-BE49-F238E27FC236}">
                <a16:creationId xmlns:a16="http://schemas.microsoft.com/office/drawing/2014/main" id="{DA01C4E2-A532-4EFE-A3A0-2F2D1BF0B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826" y="4336331"/>
            <a:ext cx="3909177" cy="251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kládka Libec | TS Jičín">
            <a:extLst>
              <a:ext uri="{FF2B5EF4-FFF2-40B4-BE49-F238E27FC236}">
                <a16:creationId xmlns:a16="http://schemas.microsoft.com/office/drawing/2014/main" id="{5FBFC37C-4F9D-4796-A7A4-E2F6AD68D6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69"/>
          <a:stretch/>
        </p:blipFill>
        <p:spPr bwMode="auto">
          <a:xfrm>
            <a:off x="7598000" y="5384800"/>
            <a:ext cx="4593997" cy="1464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6132563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23273" y="383301"/>
            <a:ext cx="5923472" cy="757876"/>
          </a:xfrm>
        </p:spPr>
        <p:txBody>
          <a:bodyPr>
            <a:normAutofit/>
          </a:bodyPr>
          <a:lstStyle/>
          <a:p>
            <a:pPr algn="l"/>
            <a:r>
              <a:rPr lang="cs-CZ" sz="3600" dirty="0">
                <a:latin typeface="Bahnschrift" panose="020B0502040204020203" pitchFamily="34" charset="0"/>
              </a:rPr>
              <a:t>Odpad v lesích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1A44779-25A5-4FDD-B547-F88F2EF29768}"/>
              </a:ext>
            </a:extLst>
          </p:cNvPr>
          <p:cNvSpPr txBox="1"/>
          <p:nvPr/>
        </p:nvSpPr>
        <p:spPr>
          <a:xfrm>
            <a:off x="180494" y="1440488"/>
            <a:ext cx="11207749" cy="14860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lvl="1" indent="-34290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cs-CZ" sz="2400" dirty="0">
                <a:cs typeface="Calibri"/>
              </a:rPr>
              <a:t>Nejčastějšími odpadky jsou PET lahve, obaly od sušenek, igelitové sáčky, vlhčené ubrousky, plechovky a nedopalky cigaret.</a:t>
            </a:r>
          </a:p>
          <a:p>
            <a:pPr marL="342900" lvl="1" indent="-34290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cs-CZ" sz="2400" dirty="0">
                <a:cs typeface="Calibri"/>
              </a:rPr>
              <a:t>V roce 2018 uklízelo všechny české lesy 134 854 dobrovolníků, celkově bylo provedeno 3 295 sběrných akcí a sesbíralo se 2 113 tun odpadu.</a:t>
            </a:r>
          </a:p>
        </p:txBody>
      </p:sp>
      <p:pic>
        <p:nvPicPr>
          <p:cNvPr id="6146" name="Picture 2" descr="The Trash In The Forest In Poland Stock Photo, Picture And Royalty Free  Image. Image 92067678.">
            <a:extLst>
              <a:ext uri="{FF2B5EF4-FFF2-40B4-BE49-F238E27FC236}">
                <a16:creationId xmlns:a16="http://schemas.microsoft.com/office/drawing/2014/main" id="{5447E76B-5242-4CD5-A903-50B9A7334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83723"/>
            <a:ext cx="6171413" cy="286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Pollution of the forest by household rubbish. A pile of garbage in the  forest. The global problem of pollution.disposal, ecology, forest, garbage,  nature, pollution, rubbish, trash, waste, bottle, concept, dump, dumping,  industrial,">
            <a:extLst>
              <a:ext uri="{FF2B5EF4-FFF2-40B4-BE49-F238E27FC236}">
                <a16:creationId xmlns:a16="http://schemas.microsoft.com/office/drawing/2014/main" id="{3A6DB1DF-DCC2-4BEA-8FDC-8F231D876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983723"/>
            <a:ext cx="6095999" cy="287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304406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C9883C-E71B-3EF2-D20D-CE83AF376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231" y="354735"/>
            <a:ext cx="3290887" cy="1206210"/>
          </a:xfrm>
        </p:spPr>
        <p:txBody>
          <a:bodyPr anchor="ctr">
            <a:normAutofit/>
          </a:bodyPr>
          <a:lstStyle/>
          <a:p>
            <a:r>
              <a:rPr lang="cs-CZ" sz="3600" dirty="0">
                <a:latin typeface="Bahnschrift" panose="020B0502040204020203" pitchFamily="34" charset="0"/>
              </a:rPr>
              <a:t>Odpad v kanálech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816A976-9C41-C3D8-07BA-83135E2D5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1900" y="207566"/>
            <a:ext cx="7797413" cy="22875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2400" dirty="0">
                <a:cs typeface="Calibri"/>
              </a:rPr>
              <a:t>Lidi házejí do kanálů odpadky (hygienické potřeby, jídlo,  tuky, … ), které kanály ucpávají.</a:t>
            </a:r>
          </a:p>
          <a:p>
            <a:r>
              <a:rPr lang="cs-CZ" sz="2400" dirty="0">
                <a:ea typeface="Calibri" panose="020F0502020204030204"/>
                <a:cs typeface="Calibri"/>
              </a:rPr>
              <a:t>Někdo to pak musí ručně čistit.</a:t>
            </a:r>
          </a:p>
          <a:p>
            <a:r>
              <a:rPr lang="cs-CZ" sz="2400" dirty="0">
                <a:ea typeface="Calibri" panose="020F0502020204030204"/>
                <a:cs typeface="Calibri"/>
              </a:rPr>
              <a:t>Oprava může stát i několik tisíc korun.</a:t>
            </a:r>
          </a:p>
          <a:p>
            <a:r>
              <a:rPr lang="cs-CZ" sz="2400" dirty="0">
                <a:ea typeface="Calibri" panose="020F0502020204030204"/>
                <a:cs typeface="Calibri"/>
              </a:rPr>
              <a:t>Budou-li kanály ucpané, může </a:t>
            </a:r>
            <a:r>
              <a:rPr lang="cs-CZ" sz="2400">
                <a:ea typeface="Calibri" panose="020F0502020204030204"/>
                <a:cs typeface="Calibri"/>
              </a:rPr>
              <a:t>dojít i k </a:t>
            </a:r>
            <a:r>
              <a:rPr lang="cs-CZ" sz="2400" dirty="0">
                <a:ea typeface="Calibri" panose="020F0502020204030204"/>
                <a:cs typeface="Calibri"/>
              </a:rPr>
              <a:t>lokálním záplavám.</a:t>
            </a:r>
          </a:p>
        </p:txBody>
      </p:sp>
      <p:pic>
        <p:nvPicPr>
          <p:cNvPr id="4" name="Obrázek 4" descr="Obsah obrázku objekt v exteriéru&#10;&#10;Popis se vygeneroval automaticky.">
            <a:extLst>
              <a:ext uri="{FF2B5EF4-FFF2-40B4-BE49-F238E27FC236}">
                <a16:creationId xmlns:a16="http://schemas.microsoft.com/office/drawing/2014/main" id="{FAECAC1A-D306-B9B0-47C7-CF575BA4BA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882" b="26387"/>
          <a:stretch/>
        </p:blipFill>
        <p:spPr>
          <a:xfrm>
            <a:off x="-9168" y="2490107"/>
            <a:ext cx="12201168" cy="4217769"/>
          </a:xfrm>
          <a:custGeom>
            <a:avLst/>
            <a:gdLst/>
            <a:ahLst/>
            <a:cxnLst/>
            <a:rect l="l" t="t" r="r" b="b"/>
            <a:pathLst>
              <a:path w="12201168" h="4093262">
                <a:moveTo>
                  <a:pt x="12201168" y="0"/>
                </a:moveTo>
                <a:lnTo>
                  <a:pt x="12201168" y="4093262"/>
                </a:lnTo>
                <a:lnTo>
                  <a:pt x="0" y="4093262"/>
                </a:lnTo>
                <a:lnTo>
                  <a:pt x="0" y="49771"/>
                </a:lnTo>
                <a:lnTo>
                  <a:pt x="344880" y="64399"/>
                </a:lnTo>
                <a:cubicBezTo>
                  <a:pt x="3386438" y="213466"/>
                  <a:pt x="6427997" y="534535"/>
                  <a:pt x="9469555" y="167599"/>
                </a:cubicBezTo>
                <a:cubicBezTo>
                  <a:pt x="10229945" y="75865"/>
                  <a:pt x="10990334" y="27132"/>
                  <a:pt x="11750723" y="796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33325972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09C1FC-F73A-43F4-9170-E52268569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3600" dirty="0">
                <a:latin typeface="Bahnschrift" panose="020B0502040204020203" pitchFamily="34" charset="0"/>
              </a:rPr>
              <a:t>Největší skládky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E43399D-56CB-4DA2-AAA8-FEAD513612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092" y="1641331"/>
            <a:ext cx="7342908" cy="1496484"/>
          </a:xfrm>
        </p:spPr>
        <p:txBody>
          <a:bodyPr>
            <a:normAutofit/>
          </a:bodyPr>
          <a:lstStyle/>
          <a:p>
            <a:pPr fontAlgn="base"/>
            <a:r>
              <a:rPr lang="cs-CZ" sz="2400" dirty="0">
                <a:cs typeface="Calibri"/>
              </a:rPr>
              <a:t>na světě - </a:t>
            </a:r>
            <a:r>
              <a:rPr lang="en-US" sz="2400" dirty="0" err="1">
                <a:cs typeface="Calibri"/>
              </a:rPr>
              <a:t>Sudokwon</a:t>
            </a:r>
            <a:r>
              <a:rPr lang="en-US" sz="2400" dirty="0">
                <a:cs typeface="Calibri"/>
              </a:rPr>
              <a:t> v J</a:t>
            </a:r>
            <a:r>
              <a:rPr lang="cs-CZ" sz="2400" dirty="0">
                <a:cs typeface="Calibri"/>
              </a:rPr>
              <a:t>i</a:t>
            </a:r>
            <a:r>
              <a:rPr lang="en-US" sz="2400" dirty="0" err="1">
                <a:cs typeface="Calibri"/>
              </a:rPr>
              <a:t>žní</a:t>
            </a:r>
            <a:r>
              <a:rPr lang="en-US" sz="2400" dirty="0">
                <a:cs typeface="Calibri"/>
              </a:rPr>
              <a:t> Kore</a:t>
            </a:r>
            <a:r>
              <a:rPr lang="cs-CZ" sz="2400" dirty="0">
                <a:cs typeface="Calibri"/>
              </a:rPr>
              <a:t>j</a:t>
            </a:r>
            <a:r>
              <a:rPr lang="en-US" sz="2400" dirty="0" err="1">
                <a:cs typeface="Calibri"/>
              </a:rPr>
              <a:t>i</a:t>
            </a:r>
            <a:r>
              <a:rPr lang="cs-CZ" sz="2400" dirty="0">
                <a:cs typeface="Calibri"/>
              </a:rPr>
              <a:t>,</a:t>
            </a:r>
            <a:r>
              <a:rPr lang="en-US" sz="2400" dirty="0">
                <a:cs typeface="Calibri"/>
              </a:rPr>
              <a:t>​</a:t>
            </a:r>
            <a:r>
              <a:rPr lang="cs-CZ" sz="2400" dirty="0">
                <a:cs typeface="Calibri"/>
              </a:rPr>
              <a:t> denně až 20 000 t</a:t>
            </a:r>
            <a:endParaRPr lang="en-US" sz="2400" dirty="0">
              <a:cs typeface="Calibri"/>
            </a:endParaRPr>
          </a:p>
          <a:p>
            <a:pPr fontAlgn="base"/>
            <a:r>
              <a:rPr lang="cs-CZ" sz="2400" dirty="0">
                <a:cs typeface="Calibri"/>
              </a:rPr>
              <a:t>v Evropě - </a:t>
            </a:r>
            <a:r>
              <a:rPr lang="cs-CZ" sz="2400" dirty="0" err="1">
                <a:cs typeface="Calibri"/>
              </a:rPr>
              <a:t>Malagrotta</a:t>
            </a:r>
            <a:r>
              <a:rPr lang="cs-CZ" sz="2400" dirty="0">
                <a:cs typeface="Calibri"/>
              </a:rPr>
              <a:t> v Římě v Itálii, denně až 6 000 t  ​</a:t>
            </a:r>
          </a:p>
          <a:p>
            <a:pPr fontAlgn="base"/>
            <a:r>
              <a:rPr lang="cs-CZ" sz="2400" dirty="0">
                <a:cs typeface="Calibri"/>
              </a:rPr>
              <a:t>v ČR - Ďáblice v Praze, denně až 300 t</a:t>
            </a:r>
            <a:r>
              <a:rPr lang="en-US" sz="2400" dirty="0">
                <a:cs typeface="Calibri"/>
              </a:rPr>
              <a:t>​</a:t>
            </a:r>
          </a:p>
        </p:txBody>
      </p:sp>
      <p:pic>
        <p:nvPicPr>
          <p:cNvPr id="4100" name="Picture 4" descr="Češi zaplatí víc za uložení odpadu na skládce, PET láhve zálohované nebudou  | iROZHLAS - spolehlivé zprávy">
            <a:extLst>
              <a:ext uri="{FF2B5EF4-FFF2-40B4-BE49-F238E27FC236}">
                <a16:creationId xmlns:a16="http://schemas.microsoft.com/office/drawing/2014/main" id="{8980FEA5-18A9-4218-9F32-4448926E1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351" y="3436020"/>
            <a:ext cx="5890649" cy="342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olovina odpadu v Česku končí na skládce, v jiných zemích to není ani  procento. Zákon, který to má změnit, se odsouvá | Hospodářské noviny (HN.cz)">
            <a:extLst>
              <a:ext uri="{FF2B5EF4-FFF2-40B4-BE49-F238E27FC236}">
                <a16:creationId xmlns:a16="http://schemas.microsoft.com/office/drawing/2014/main" id="{12E4BB32-4FE9-4DD9-99F5-0E62433553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4"/>
          <a:stretch/>
        </p:blipFill>
        <p:spPr bwMode="auto">
          <a:xfrm>
            <a:off x="-1" y="3429000"/>
            <a:ext cx="6301351" cy="342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kládka v pražských Ďáblicích bude fungovat o dva roky déle, do roku 2017 -  Ekolist.cz">
            <a:extLst>
              <a:ext uri="{FF2B5EF4-FFF2-40B4-BE49-F238E27FC236}">
                <a16:creationId xmlns:a16="http://schemas.microsoft.com/office/drawing/2014/main" id="{9D806449-5363-4DBF-8B13-5AF8A828D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018" y="0"/>
            <a:ext cx="4414982" cy="345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https://euc-powerpoint.officeapps.live.com/pods/GetClipboardImage.ashx?Id=655a2e98-7cf3-453a-9188-1a3c7ac10da7&amp;DC=GEU6&amp;pkey=4a8028b9-077c-4957-a5fe-5b4f2cfe3443&amp;wdwaccluster=GEU6">
            <a:extLst>
              <a:ext uri="{FF2B5EF4-FFF2-40B4-BE49-F238E27FC236}">
                <a16:creationId xmlns:a16="http://schemas.microsoft.com/office/drawing/2014/main" id="{8A61D3A5-106E-4F61-B862-A6B644EBF92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10" descr="https://euc-powerpoint.officeapps.live.com/pods/GetClipboardImage.ashx?Id=655a2e98-7cf3-453a-9188-1a3c7ac10da7&amp;DC=GEU6&amp;pkey=4a8028b9-077c-4957-a5fe-5b4f2cfe3443&amp;wdwaccluster=GEU6">
            <a:extLst>
              <a:ext uri="{FF2B5EF4-FFF2-40B4-BE49-F238E27FC236}">
                <a16:creationId xmlns:a16="http://schemas.microsoft.com/office/drawing/2014/main" id="{D233BBAA-9BD3-4812-9000-2E33FE914E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6769604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B55CABB-D087-40D2-9D44-2D3FFA9191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39858396"/>
              </p:ext>
            </p:extLst>
          </p:nvPr>
        </p:nvGraphicFramePr>
        <p:xfrm>
          <a:off x="341745" y="341744"/>
          <a:ext cx="11517745" cy="19026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Obrázek 2">
            <a:extLst>
              <a:ext uri="{FF2B5EF4-FFF2-40B4-BE49-F238E27FC236}">
                <a16:creationId xmlns:a16="http://schemas.microsoft.com/office/drawing/2014/main" id="{1B1664F2-34FE-4BFB-800C-9C38ADC9A7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349" y="2244435"/>
            <a:ext cx="6425301" cy="461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663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04CBA2-E23D-4B0C-8775-73E7F66D9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2832"/>
            <a:ext cx="10515600" cy="1325563"/>
          </a:xfrm>
        </p:spPr>
        <p:txBody>
          <a:bodyPr>
            <a:normAutofit/>
          </a:bodyPr>
          <a:lstStyle/>
          <a:p>
            <a:r>
              <a:rPr lang="cs-CZ" sz="3600" dirty="0">
                <a:latin typeface="Bahnschrift" panose="020B0502040204020203" pitchFamily="34" charset="0"/>
              </a:rPr>
              <a:t>Odpad v mořích a oceánech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7480D01-307B-46F6-BAA4-1840A59BB0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53906"/>
            <a:ext cx="10690781" cy="1869682"/>
          </a:xfrm>
        </p:spPr>
        <p:txBody>
          <a:bodyPr/>
          <a:lstStyle/>
          <a:p>
            <a:r>
              <a:rPr lang="cs-CZ" sz="2400" dirty="0">
                <a:ea typeface="+mn-lt"/>
                <a:cs typeface="+mn-lt"/>
              </a:rPr>
              <a:t>Podle odhadů - při rychlosti, s jakou vyhazujeme produkty z plastů (láhve, tašky, atd.), bude v roce 2050 v oceánech více plastů než ryb.</a:t>
            </a:r>
          </a:p>
          <a:p>
            <a:r>
              <a:rPr lang="cs-CZ" sz="2400" dirty="0">
                <a:ea typeface="+mn-lt"/>
                <a:cs typeface="+mn-lt"/>
              </a:rPr>
              <a:t>Většinu odpadků tvoří plast – asi </a:t>
            </a:r>
            <a:r>
              <a:rPr lang="cs-CZ" sz="2400" dirty="0">
                <a:cs typeface="Calibri"/>
              </a:rPr>
              <a:t>80%.</a:t>
            </a:r>
          </a:p>
          <a:p>
            <a:r>
              <a:rPr lang="cs-CZ" sz="2400" dirty="0">
                <a:cs typeface="Calibri"/>
              </a:rPr>
              <a:t>Plasty jsou už i na nejopuštěnějším </a:t>
            </a:r>
            <a:r>
              <a:rPr lang="cs-CZ" sz="2400" dirty="0">
                <a:ea typeface="+mn-lt"/>
                <a:cs typeface="+mn-lt"/>
              </a:rPr>
              <a:t>místě na Zemi – Point </a:t>
            </a:r>
            <a:r>
              <a:rPr lang="cs-CZ" sz="2400" dirty="0" err="1">
                <a:ea typeface="+mn-lt"/>
                <a:cs typeface="+mn-lt"/>
              </a:rPr>
              <a:t>Nemo</a:t>
            </a:r>
            <a:r>
              <a:rPr lang="cs-CZ" sz="2400" dirty="0">
                <a:ea typeface="+mn-lt"/>
                <a:cs typeface="+mn-lt"/>
              </a:rPr>
              <a:t>.</a:t>
            </a:r>
          </a:p>
        </p:txBody>
      </p:sp>
      <p:pic>
        <p:nvPicPr>
          <p:cNvPr id="1026" name="Picture 2" descr="Sedmý kontinent je z odpadků. Má čtyřikrát větší rozlohu než Německo -  National Geographic">
            <a:extLst>
              <a:ext uri="{FF2B5EF4-FFF2-40B4-BE49-F238E27FC236}">
                <a16:creationId xmlns:a16="http://schemas.microsoft.com/office/drawing/2014/main" id="{F17D6695-B5C8-4DDA-94F1-F15DD0C94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26902"/>
            <a:ext cx="5821680" cy="2531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ozitivní zprávy">
            <a:extLst>
              <a:ext uri="{FF2B5EF4-FFF2-40B4-BE49-F238E27FC236}">
                <a16:creationId xmlns:a16="http://schemas.microsoft.com/office/drawing/2014/main" id="{3DF29EF5-36F1-4156-8BBB-C61870640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680" y="4326902"/>
            <a:ext cx="6370320" cy="253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Point Nemo - Wikidata">
            <a:extLst>
              <a:ext uri="{FF2B5EF4-FFF2-40B4-BE49-F238E27FC236}">
                <a16:creationId xmlns:a16="http://schemas.microsoft.com/office/drawing/2014/main" id="{1BA0F471-AA22-4326-9CA9-9EB1C6A49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5708" y="2300609"/>
            <a:ext cx="2026292" cy="2026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Šipka: doprava 5">
            <a:extLst>
              <a:ext uri="{FF2B5EF4-FFF2-40B4-BE49-F238E27FC236}">
                <a16:creationId xmlns:a16="http://schemas.microsoft.com/office/drawing/2014/main" id="{6CF74148-B5D7-47AF-9C56-C2FB930402AB}"/>
              </a:ext>
            </a:extLst>
          </p:cNvPr>
          <p:cNvSpPr/>
          <p:nvPr/>
        </p:nvSpPr>
        <p:spPr>
          <a:xfrm>
            <a:off x="9456655" y="3071439"/>
            <a:ext cx="1602557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08523896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D084EF-8954-63D9-F094-3588FB3D7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37" y="327026"/>
            <a:ext cx="3583364" cy="2287588"/>
          </a:xfrm>
        </p:spPr>
        <p:txBody>
          <a:bodyPr anchor="ctr">
            <a:normAutofit/>
          </a:bodyPr>
          <a:lstStyle/>
          <a:p>
            <a:r>
              <a:rPr lang="cs-CZ" sz="3600" dirty="0">
                <a:latin typeface="Bahnschrift" panose="020B0502040204020203" pitchFamily="34" charset="0"/>
              </a:rPr>
              <a:t>Odpad v mořích a oceánech</a:t>
            </a:r>
            <a:endParaRPr lang="cs-CZ" sz="3600" dirty="0">
              <a:latin typeface="Bahnschrift" panose="020B0502040204020203" pitchFamily="34" charset="0"/>
              <a:cs typeface="Calibri Light"/>
            </a:endParaRP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1FB9FEEC-4E72-B529-0CAC-DD8648808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920" y="204186"/>
            <a:ext cx="7898544" cy="280333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z="2400" dirty="0">
                <a:ea typeface="+mn-lt"/>
                <a:cs typeface="+mn-lt"/>
              </a:rPr>
              <a:t>Každý rok se do oceánu dostane více než 8 milionů tun plastů.</a:t>
            </a:r>
          </a:p>
          <a:p>
            <a:r>
              <a:rPr lang="cs-CZ" sz="2400" dirty="0">
                <a:ea typeface="+mn-lt"/>
                <a:cs typeface="+mn-lt"/>
              </a:rPr>
              <a:t>70 % odpadků klesne na dno a 30 % se nadnáší.</a:t>
            </a:r>
          </a:p>
          <a:p>
            <a:r>
              <a:rPr lang="cs-CZ" sz="2400" dirty="0">
                <a:ea typeface="+mn-lt"/>
                <a:cs typeface="+mn-lt"/>
              </a:rPr>
              <a:t>Nejhlubší nalezený odpadek byl igelit ležící v hloubce 11 km</a:t>
            </a:r>
            <a:br>
              <a:rPr lang="cs-CZ" sz="2400" dirty="0">
                <a:ea typeface="+mn-lt"/>
                <a:cs typeface="+mn-lt"/>
              </a:rPr>
            </a:br>
            <a:r>
              <a:rPr lang="cs-CZ" sz="2400" dirty="0">
                <a:ea typeface="+mn-lt"/>
                <a:cs typeface="+mn-lt"/>
              </a:rPr>
              <a:t>pod hladinou - na dně </a:t>
            </a:r>
            <a:r>
              <a:rPr lang="cs-CZ" sz="2400" dirty="0">
                <a:cs typeface="Calibri"/>
              </a:rPr>
              <a:t>Mariánského</a:t>
            </a:r>
            <a:r>
              <a:rPr lang="cs-CZ" sz="2400" dirty="0">
                <a:ea typeface="+mn-lt"/>
                <a:cs typeface="+mn-lt"/>
              </a:rPr>
              <a:t> příkopu.</a:t>
            </a:r>
          </a:p>
          <a:p>
            <a:r>
              <a:rPr lang="cs-CZ" sz="2400" dirty="0"/>
              <a:t>Každý Čech ročně vyprodukuje půl tuny odpadu.</a:t>
            </a:r>
            <a:endParaRPr lang="cs-CZ" sz="2400" dirty="0">
              <a:ea typeface="+mn-lt"/>
              <a:cs typeface="+mn-lt"/>
            </a:endParaRPr>
          </a:p>
        </p:txBody>
      </p:sp>
      <p:pic>
        <p:nvPicPr>
          <p:cNvPr id="8" name="Obrázek 8" descr="Obsah obrázku voda, exteriér, vodní sporty, oceán&#10;&#10;Popis se vygeneroval automaticky.">
            <a:extLst>
              <a:ext uri="{FF2B5EF4-FFF2-40B4-BE49-F238E27FC236}">
                <a16:creationId xmlns:a16="http://schemas.microsoft.com/office/drawing/2014/main" id="{E18A9B7C-B80E-D413-8C0B-A20E603776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994" b="23994"/>
          <a:stretch/>
        </p:blipFill>
        <p:spPr>
          <a:xfrm>
            <a:off x="-9168" y="2763151"/>
            <a:ext cx="12201168" cy="4093262"/>
          </a:xfrm>
          <a:custGeom>
            <a:avLst/>
            <a:gdLst/>
            <a:ahLst/>
            <a:cxnLst/>
            <a:rect l="l" t="t" r="r" b="b"/>
            <a:pathLst>
              <a:path w="12201168" h="4093262">
                <a:moveTo>
                  <a:pt x="12201168" y="0"/>
                </a:moveTo>
                <a:lnTo>
                  <a:pt x="12201168" y="4093262"/>
                </a:lnTo>
                <a:lnTo>
                  <a:pt x="0" y="4093262"/>
                </a:lnTo>
                <a:lnTo>
                  <a:pt x="0" y="49771"/>
                </a:lnTo>
                <a:lnTo>
                  <a:pt x="344880" y="64399"/>
                </a:lnTo>
                <a:cubicBezTo>
                  <a:pt x="3386438" y="213466"/>
                  <a:pt x="6427997" y="534535"/>
                  <a:pt x="9469555" y="167599"/>
                </a:cubicBezTo>
                <a:cubicBezTo>
                  <a:pt x="10229945" y="75865"/>
                  <a:pt x="10990334" y="27132"/>
                  <a:pt x="11750723" y="796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06166360"/>
      </p:ext>
    </p:extLst>
  </p:cSld>
  <p:clrMapOvr>
    <a:masterClrMapping/>
  </p:clrMapOvr>
  <p:transition spd="slow" advTm="0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BF0D94-F6C6-469A-F0E8-B6F8AB710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2679437" cy="2452687"/>
          </a:xfrm>
        </p:spPr>
        <p:txBody>
          <a:bodyPr anchor="ctr">
            <a:normAutofit/>
          </a:bodyPr>
          <a:lstStyle/>
          <a:p>
            <a:r>
              <a:rPr lang="cs-CZ" sz="3600" dirty="0">
                <a:latin typeface="Bahnschrift" panose="020B0502040204020203" pitchFamily="34" charset="0"/>
                <a:cs typeface="Calibri Light"/>
              </a:rPr>
              <a:t>Ostrovy</a:t>
            </a:r>
            <a:br>
              <a:rPr lang="cs-CZ" sz="3600" dirty="0">
                <a:latin typeface="Bahnschrift" panose="020B0502040204020203" pitchFamily="34" charset="0"/>
                <a:cs typeface="Calibri Light"/>
              </a:rPr>
            </a:br>
            <a:r>
              <a:rPr lang="cs-CZ" sz="3600" dirty="0">
                <a:latin typeface="Bahnschrift" panose="020B0502040204020203" pitchFamily="34" charset="0"/>
                <a:cs typeface="Calibri Light"/>
              </a:rPr>
              <a:t>z</a:t>
            </a:r>
            <a:r>
              <a:rPr lang="cs-CZ" sz="3600" b="1" dirty="0">
                <a:latin typeface="Bahnschrift" panose="020B0502040204020203" pitchFamily="34" charset="0"/>
                <a:cs typeface="Calibri Light"/>
              </a:rPr>
              <a:t> </a:t>
            </a:r>
            <a:r>
              <a:rPr lang="cs-CZ" sz="3600" dirty="0">
                <a:latin typeface="Bahnschrift" panose="020B0502040204020203" pitchFamily="34" charset="0"/>
                <a:cs typeface="Calibri Light"/>
              </a:rPr>
              <a:t>odpadků</a:t>
            </a:r>
          </a:p>
        </p:txBody>
      </p:sp>
      <p:pic>
        <p:nvPicPr>
          <p:cNvPr id="4" name="Obrázek 4" descr="Obsah obrázku exteriér, obloha, země, pláž&#10;&#10;Popis se vygeneroval automaticky.">
            <a:extLst>
              <a:ext uri="{FF2B5EF4-FFF2-40B4-BE49-F238E27FC236}">
                <a16:creationId xmlns:a16="http://schemas.microsoft.com/office/drawing/2014/main" id="{72F9FFCF-5221-91A3-F431-91CF406E73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74" b="4576"/>
          <a:stretch/>
        </p:blipFill>
        <p:spPr>
          <a:xfrm>
            <a:off x="20" y="-94677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E35C068-A04D-7E32-AD0E-05CD72291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0450" y="3752849"/>
            <a:ext cx="9031550" cy="270121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2400" dirty="0">
                <a:cs typeface="Calibri"/>
              </a:rPr>
              <a:t>V moři plave „ostrov“ vytvořený z odpadků o velikosti 1 000 000 </a:t>
            </a:r>
            <a:r>
              <a:rPr lang="cs-CZ" sz="2400" dirty="0" err="1">
                <a:cs typeface="Calibri"/>
              </a:rPr>
              <a:t>km</a:t>
            </a:r>
            <a:r>
              <a:rPr lang="cs-CZ" sz="2400" baseline="30000" dirty="0" err="1">
                <a:cs typeface="Calibri"/>
              </a:rPr>
              <a:t>2</a:t>
            </a:r>
            <a:r>
              <a:rPr lang="cs-CZ" sz="2400" dirty="0">
                <a:cs typeface="Calibri"/>
              </a:rPr>
              <a:t>.</a:t>
            </a:r>
          </a:p>
          <a:p>
            <a:r>
              <a:rPr lang="cs-CZ" sz="2400" dirty="0">
                <a:cs typeface="Calibri"/>
              </a:rPr>
              <a:t>To je skoro stejná plocha jako desetina Evropy nebo 12,5 krát větší než rozloha celé ČR.</a:t>
            </a:r>
          </a:p>
          <a:p>
            <a:r>
              <a:rPr lang="cs-CZ" sz="2400" dirty="0">
                <a:cs typeface="Calibri"/>
              </a:rPr>
              <a:t>V oceánech se nachází i více menších podobných „ostrovů“.</a:t>
            </a:r>
          </a:p>
          <a:p>
            <a:r>
              <a:rPr lang="cs-CZ" sz="2400" dirty="0">
                <a:cs typeface="Calibri"/>
              </a:rPr>
              <a:t>Tyto „ostrovy“ se stále zvětšují.</a:t>
            </a:r>
          </a:p>
          <a:p>
            <a:r>
              <a:rPr lang="cs-CZ" sz="2400" dirty="0">
                <a:cs typeface="Calibri"/>
              </a:rPr>
              <a:t>Nezmizí, dokud s tím něco neuděláme!</a:t>
            </a:r>
          </a:p>
        </p:txBody>
      </p:sp>
    </p:spTree>
    <p:extLst>
      <p:ext uri="{BB962C8B-B14F-4D97-AF65-F5344CB8AC3E}">
        <p14:creationId xmlns:p14="http://schemas.microsoft.com/office/powerpoint/2010/main" val="2323947089"/>
      </p:ext>
    </p:extLst>
  </p:cSld>
  <p:clrMapOvr>
    <a:masterClrMapping/>
  </p:clrMapOvr>
  <p:transition spd="slow" advTm="0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or Animals, Plastic Is Turning the Ocean Into a Minefield">
            <a:extLst>
              <a:ext uri="{FF2B5EF4-FFF2-40B4-BE49-F238E27FC236}">
                <a16:creationId xmlns:a16="http://schemas.microsoft.com/office/drawing/2014/main" id="{FA59A28B-2D78-45BB-A6D5-87DCEE0A4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0" y="3780148"/>
            <a:ext cx="5848350" cy="3077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8A8DC6F-4080-40BD-9101-9230DE283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>
                <a:latin typeface="Bahnschrift" panose="020B0502040204020203" pitchFamily="34" charset="0"/>
              </a:rPr>
              <a:t>Ohrožení</a:t>
            </a:r>
            <a:r>
              <a:rPr lang="cs-CZ" dirty="0">
                <a:latin typeface="Bahnschrift" panose="020B0502040204020203" pitchFamily="34" charset="0"/>
              </a:rPr>
              <a:t> </a:t>
            </a:r>
            <a:r>
              <a:rPr lang="cs-CZ" sz="3600" dirty="0">
                <a:latin typeface="Bahnschrift" panose="020B0502040204020203" pitchFamily="34" charset="0"/>
              </a:rPr>
              <a:t>mořských živočichů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DB411C2-0EDE-4E2D-B05A-F5F1E6A8A6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639" y="1450992"/>
            <a:ext cx="10954305" cy="2064565"/>
          </a:xfrm>
        </p:spPr>
        <p:txBody>
          <a:bodyPr>
            <a:noAutofit/>
          </a:bodyPr>
          <a:lstStyle/>
          <a:p>
            <a:r>
              <a:rPr lang="cs-CZ" sz="2400" dirty="0"/>
              <a:t>Odpadu podléhá ročně přibližně 1 milión ptáků, 100 tisíc mořských savců, mořských želv a nespočet ryb.</a:t>
            </a:r>
          </a:p>
          <a:p>
            <a:r>
              <a:rPr lang="cs-CZ" sz="2400" dirty="0"/>
              <a:t>Při rychlosti, s jakou plast vyhazujeme, ho podle odhadů bude mít do roku 2050 v útrobách až 99 % mořských ptáků.</a:t>
            </a:r>
          </a:p>
          <a:p>
            <a:r>
              <a:rPr lang="cs-CZ" sz="2400" dirty="0"/>
              <a:t>Rybářská výbava (nebo její zbytky) tvoří až 10 % mořského odpadu.</a:t>
            </a:r>
            <a:endParaRPr lang="cs-CZ" sz="2400" dirty="0">
              <a:latin typeface="Bahnschrift SemiBold" panose="020B0502040204020203" pitchFamily="34" charset="0"/>
            </a:endParaRPr>
          </a:p>
        </p:txBody>
      </p:sp>
      <p:pic>
        <p:nvPicPr>
          <p:cNvPr id="1026" name="Picture 2" descr="Photo of Sea Turtle Stuck in Plastic Highlights Ocean Pollution Issue">
            <a:extLst>
              <a:ext uri="{FF2B5EF4-FFF2-40B4-BE49-F238E27FC236}">
                <a16:creationId xmlns:a16="http://schemas.microsoft.com/office/drawing/2014/main" id="{511569EB-9E88-4250-A068-6B67C43ED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780148"/>
            <a:ext cx="6358890" cy="3077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685006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6F96E7-E2CB-FA35-71B4-4EDD16939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cs-CZ" sz="3600" dirty="0" err="1">
                <a:latin typeface="Bahnschrift" panose="020B0502040204020203" pitchFamily="34" charset="0"/>
                <a:cs typeface="Calibri Light"/>
              </a:rPr>
              <a:t>Mikroplasty</a:t>
            </a:r>
            <a:endParaRPr lang="cs-CZ" sz="3600" dirty="0">
              <a:latin typeface="Bahnschrift" panose="020B0502040204020203" pitchFamily="34" charset="0"/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F603BAC-451E-5DC6-7C3E-63B322AE71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2789" y="4145873"/>
            <a:ext cx="8809211" cy="271212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2400" dirty="0" err="1">
                <a:cs typeface="Calibri"/>
              </a:rPr>
              <a:t>Mikroplasty</a:t>
            </a:r>
            <a:r>
              <a:rPr lang="cs-CZ" sz="2400" dirty="0">
                <a:cs typeface="Calibri"/>
              </a:rPr>
              <a:t> jsou plasty o velikosti 100 nanometrů až 5 milimetrů.</a:t>
            </a:r>
          </a:p>
          <a:p>
            <a:r>
              <a:rPr lang="cs-CZ" sz="2400" dirty="0">
                <a:ea typeface="+mn-lt"/>
                <a:cs typeface="+mn-lt"/>
              </a:rPr>
              <a:t>Každých 15 let se jejich usazování zdvojnásobuje. </a:t>
            </a:r>
            <a:endParaRPr lang="cs-CZ" sz="2400" dirty="0">
              <a:cs typeface="Calibri"/>
            </a:endParaRPr>
          </a:p>
          <a:p>
            <a:r>
              <a:rPr lang="cs-CZ" sz="2400" dirty="0">
                <a:ea typeface="+mn-lt"/>
                <a:cs typeface="+mn-lt"/>
              </a:rPr>
              <a:t>V ČR je </a:t>
            </a:r>
            <a:r>
              <a:rPr lang="cs-CZ" sz="2400" dirty="0">
                <a:cs typeface="Calibri"/>
              </a:rPr>
              <a:t>průměrná</a:t>
            </a:r>
            <a:r>
              <a:rPr lang="cs-CZ" sz="2400" dirty="0">
                <a:ea typeface="+mn-lt"/>
                <a:cs typeface="+mn-lt"/>
              </a:rPr>
              <a:t> koncentrace </a:t>
            </a:r>
            <a:r>
              <a:rPr lang="cs-CZ" sz="2400" dirty="0" err="1">
                <a:ea typeface="+mn-lt"/>
                <a:cs typeface="+mn-lt"/>
              </a:rPr>
              <a:t>mikroplastů</a:t>
            </a:r>
            <a:r>
              <a:rPr lang="cs-CZ" sz="2400" dirty="0">
                <a:ea typeface="+mn-lt"/>
                <a:cs typeface="+mn-lt"/>
              </a:rPr>
              <a:t> cca 4 částice/litr vody.</a:t>
            </a:r>
          </a:p>
          <a:p>
            <a:r>
              <a:rPr lang="cs-CZ" sz="2400" dirty="0">
                <a:cs typeface="Calibri"/>
              </a:rPr>
              <a:t>Čtyři pětiny všech vod na světě obsahují </a:t>
            </a:r>
            <a:r>
              <a:rPr lang="cs-CZ" sz="2400" dirty="0" err="1">
                <a:cs typeface="Calibri"/>
              </a:rPr>
              <a:t>mikroplasty</a:t>
            </a:r>
            <a:r>
              <a:rPr lang="cs-CZ" sz="2400" dirty="0">
                <a:cs typeface="Calibri"/>
              </a:rPr>
              <a:t>.</a:t>
            </a:r>
          </a:p>
          <a:p>
            <a:r>
              <a:rPr lang="cs-CZ" sz="2400" dirty="0"/>
              <a:t>Denně konzumujeme až 600 těchto částic.</a:t>
            </a:r>
            <a:endParaRPr lang="cs-CZ" sz="2400" dirty="0">
              <a:cs typeface="Calibri"/>
            </a:endParaRPr>
          </a:p>
        </p:txBody>
      </p:sp>
      <p:pic>
        <p:nvPicPr>
          <p:cNvPr id="1026" name="Picture 2" descr="Vše o mikroplastech. Co jsou zač, odkud pocházejí a jak s nimi chce Evropa  bojovat - Aktuálně.cz">
            <a:extLst>
              <a:ext uri="{FF2B5EF4-FFF2-40B4-BE49-F238E27FC236}">
                <a16:creationId xmlns:a16="http://schemas.microsoft.com/office/drawing/2014/main" id="{1E4CFEF3-CDCF-4042-B74D-CE10609FD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143750" cy="400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ědci poprvé našli mikroplasty v lidské krvi. Co to znamená pro naše  zdraví? | Aktin">
            <a:extLst>
              <a:ext uri="{FF2B5EF4-FFF2-40B4-BE49-F238E27FC236}">
                <a16:creationId xmlns:a16="http://schemas.microsoft.com/office/drawing/2014/main" id="{590CEB3E-B39D-4016-A7C7-72939DB77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0"/>
            <a:ext cx="5048250" cy="400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9008116"/>
      </p:ext>
    </p:extLst>
  </p:cSld>
  <p:clrMapOvr>
    <a:masterClrMapping/>
  </p:clrMapOvr>
  <p:transition spd="slow" advTm="0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16F6F6-0E82-4D36-97E3-7EE9FB7F9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53378"/>
          </a:xfrm>
        </p:spPr>
        <p:txBody>
          <a:bodyPr/>
          <a:lstStyle/>
          <a:p>
            <a:r>
              <a:rPr lang="cs-CZ" sz="3600" dirty="0">
                <a:latin typeface="Bahnschrift" panose="020B0502040204020203" pitchFamily="34" charset="0"/>
              </a:rPr>
              <a:t>Jak</a:t>
            </a:r>
            <a:r>
              <a:rPr lang="cs-CZ" dirty="0"/>
              <a:t> </a:t>
            </a:r>
            <a:r>
              <a:rPr lang="cs-CZ" sz="3600" dirty="0">
                <a:latin typeface="Bahnschrift" panose="020B0502040204020203" pitchFamily="34" charset="0"/>
              </a:rPr>
              <a:t>lidé čistí oceány?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3ACA5C3-5137-427A-91C5-633313145A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039574" cy="1760954"/>
          </a:xfrm>
        </p:spPr>
        <p:txBody>
          <a:bodyPr>
            <a:normAutofit lnSpcReduction="10000"/>
          </a:bodyPr>
          <a:lstStyle/>
          <a:p>
            <a:r>
              <a:rPr lang="cs-CZ" sz="2400" dirty="0">
                <a:cs typeface="Calibri"/>
              </a:rPr>
              <a:t>Oceány čistí mj. organizace TEAMSEAS (</a:t>
            </a:r>
            <a:r>
              <a:rPr lang="cs-CZ" sz="2400" dirty="0">
                <a:hlinkClick r:id="rId2"/>
              </a:rPr>
              <a:t>https://</a:t>
            </a:r>
            <a:r>
              <a:rPr lang="cs-CZ" sz="2400" dirty="0" err="1">
                <a:hlinkClick r:id="rId2"/>
              </a:rPr>
              <a:t>teamseas.org</a:t>
            </a:r>
            <a:r>
              <a:rPr lang="cs-CZ" sz="2400" dirty="0"/>
              <a:t>). </a:t>
            </a:r>
            <a:r>
              <a:rPr lang="cs-CZ" sz="2400" dirty="0">
                <a:cs typeface="Calibri"/>
              </a:rPr>
              <a:t>TEAMSEAS vyloví z oceánu za každý dolar 0,5 kg odpadu. Na čištění používají automatické roboty, peníze také posílají na čištění pláží. Vše si můžete prohlédnout např. na </a:t>
            </a:r>
            <a:r>
              <a:rPr lang="cs-CZ" sz="2400" dirty="0">
                <a:cs typeface="Calibri"/>
                <a:hlinkClick r:id="rId3"/>
              </a:rPr>
              <a:t>https://</a:t>
            </a:r>
            <a:r>
              <a:rPr lang="cs-CZ" sz="2400" dirty="0" err="1">
                <a:cs typeface="Calibri"/>
                <a:hlinkClick r:id="rId3"/>
              </a:rPr>
              <a:t>www.youtube.com</a:t>
            </a:r>
            <a:r>
              <a:rPr lang="cs-CZ" sz="2400" dirty="0">
                <a:cs typeface="Calibri"/>
                <a:hlinkClick r:id="rId3"/>
              </a:rPr>
              <a:t>/</a:t>
            </a:r>
            <a:r>
              <a:rPr lang="cs-CZ" sz="2400" dirty="0" err="1">
                <a:cs typeface="Calibri"/>
                <a:hlinkClick r:id="rId3"/>
              </a:rPr>
              <a:t>watch?v</a:t>
            </a:r>
            <a:r>
              <a:rPr lang="cs-CZ" sz="2400" dirty="0">
                <a:cs typeface="Calibri"/>
                <a:hlinkClick r:id="rId3"/>
              </a:rPr>
              <a:t>=</a:t>
            </a:r>
            <a:r>
              <a:rPr lang="cs-CZ" sz="2400" dirty="0" err="1">
                <a:cs typeface="Calibri"/>
                <a:hlinkClick r:id="rId3"/>
              </a:rPr>
              <a:t>gAm8eNL8XjQ&amp;t</a:t>
            </a:r>
            <a:r>
              <a:rPr lang="cs-CZ" sz="2400" dirty="0">
                <a:cs typeface="Calibri"/>
                <a:hlinkClick r:id="rId3"/>
              </a:rPr>
              <a:t>=</a:t>
            </a:r>
            <a:r>
              <a:rPr lang="cs-CZ" sz="2400" dirty="0" err="1">
                <a:cs typeface="Calibri"/>
                <a:hlinkClick r:id="rId3"/>
              </a:rPr>
              <a:t>45s</a:t>
            </a:r>
            <a:r>
              <a:rPr lang="cs-CZ" sz="2400" dirty="0">
                <a:cs typeface="Calibri"/>
              </a:rPr>
              <a:t>.</a:t>
            </a:r>
          </a:p>
          <a:p>
            <a:r>
              <a:rPr lang="cs-CZ" sz="2400" dirty="0">
                <a:cs typeface="Calibri"/>
              </a:rPr>
              <a:t>Dále například Japonci v Tokiu staví ostrov z odpadu.</a:t>
            </a:r>
          </a:p>
          <a:p>
            <a:endParaRPr lang="cs-CZ" b="1" dirty="0"/>
          </a:p>
        </p:txBody>
      </p:sp>
      <p:pic>
        <p:nvPicPr>
          <p:cNvPr id="2050" name="Picture 2" descr="TeamSeas">
            <a:extLst>
              <a:ext uri="{FF2B5EF4-FFF2-40B4-BE49-F238E27FC236}">
                <a16:creationId xmlns:a16="http://schemas.microsoft.com/office/drawing/2014/main" id="{2955B7ED-D456-47DF-808B-0FD8DD761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0" y="3993701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otografie, Obraz Beautiful sunrise over the sea | Posters.cz">
            <a:extLst>
              <a:ext uri="{FF2B5EF4-FFF2-40B4-BE49-F238E27FC236}">
                <a16:creationId xmlns:a16="http://schemas.microsoft.com/office/drawing/2014/main" id="{44A7CD70-F358-42A5-98D7-D278BB074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6" r="224"/>
          <a:stretch/>
        </p:blipFill>
        <p:spPr bwMode="auto">
          <a:xfrm>
            <a:off x="3701225" y="3785375"/>
            <a:ext cx="5584054" cy="307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his Robotic Barge Gobbles Up Ocean Trash">
            <a:extLst>
              <a:ext uri="{FF2B5EF4-FFF2-40B4-BE49-F238E27FC236}">
                <a16:creationId xmlns:a16="http://schemas.microsoft.com/office/drawing/2014/main" id="{5418F03A-D376-4056-914A-B1D1BE5D8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8576"/>
            <a:ext cx="3695307" cy="307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159336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60540C-98FF-437C-B00A-B16DC20BB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3600" dirty="0">
                <a:latin typeface="Bahnschrift" panose="020B0502040204020203" pitchFamily="34" charset="0"/>
              </a:rPr>
              <a:t>Top 10 zemí světa, které ročně vypouštějí nejvíce plastů do oceánů (údaje z roku 2021)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4D52069-3805-4A09-9D26-6A4998CF68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905" y="1825625"/>
            <a:ext cx="3553728" cy="4667250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cs-CZ" dirty="0">
                <a:cs typeface="Calibri"/>
              </a:rPr>
              <a:t>Filipíny — 356 371 t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cs-CZ" dirty="0">
                <a:cs typeface="Calibri"/>
              </a:rPr>
              <a:t>Indie — 126 513 t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cs-CZ" dirty="0">
                <a:cs typeface="Calibri"/>
              </a:rPr>
              <a:t>Malajsie — 73 098 t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cs-CZ" dirty="0">
                <a:cs typeface="Calibri"/>
              </a:rPr>
              <a:t>Čína — 70 707 t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cs-CZ" dirty="0">
                <a:cs typeface="Calibri"/>
              </a:rPr>
              <a:t>Indonésie — 56 333 t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cs-CZ" dirty="0">
                <a:cs typeface="Calibri"/>
              </a:rPr>
              <a:t>Brazílie— 37 799 t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cs-CZ" dirty="0">
                <a:cs typeface="Calibri"/>
              </a:rPr>
              <a:t>Vietnam — 28 221 t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cs-CZ" dirty="0">
                <a:cs typeface="Calibri"/>
              </a:rPr>
              <a:t>Bangladéš — 24 640 t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cs-CZ" dirty="0">
                <a:cs typeface="Calibri"/>
              </a:rPr>
              <a:t>Thajsko — 22 806 t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cs-CZ" dirty="0">
                <a:cs typeface="Calibri"/>
              </a:rPr>
              <a:t>Nigerie — 18 640 t</a:t>
            </a:r>
          </a:p>
          <a:p>
            <a:endParaRPr lang="cs-CZ" dirty="0"/>
          </a:p>
        </p:txBody>
      </p:sp>
      <p:pic>
        <p:nvPicPr>
          <p:cNvPr id="2050" name="Picture 2" descr="Plastic Waste and Pollution [Everything You Need To Know In 2020]">
            <a:extLst>
              <a:ext uri="{FF2B5EF4-FFF2-40B4-BE49-F238E27FC236}">
                <a16:creationId xmlns:a16="http://schemas.microsoft.com/office/drawing/2014/main" id="{9C965AAF-69B2-4EE7-9434-0774B8E0A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633" y="2110296"/>
            <a:ext cx="7285168" cy="409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9437503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190242-8146-4BAF-A0A5-3F8370295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51" y="136689"/>
            <a:ext cx="10851897" cy="1680633"/>
          </a:xfrm>
        </p:spPr>
        <p:txBody>
          <a:bodyPr>
            <a:noAutofit/>
          </a:bodyPr>
          <a:lstStyle/>
          <a:p>
            <a:r>
              <a:rPr lang="cs-CZ" sz="3600" dirty="0">
                <a:latin typeface="Bahnschrift" panose="020B0502040204020203" pitchFamily="34" charset="0"/>
              </a:rPr>
              <a:t>Top 10 zemí světa s největší roční produkcí plastu</a:t>
            </a:r>
            <a:br>
              <a:rPr lang="cs-CZ" sz="3600" dirty="0">
                <a:latin typeface="Bahnschrift" panose="020B0502040204020203" pitchFamily="34" charset="0"/>
              </a:rPr>
            </a:br>
            <a:r>
              <a:rPr lang="cs-CZ" sz="3600" dirty="0">
                <a:latin typeface="Bahnschrift" panose="020B0502040204020203" pitchFamily="34" charset="0"/>
              </a:rPr>
              <a:t>v milionech tun (údaje z roku 2016)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1A15D96-F6A8-49BB-AAC3-FB7470BB9008}"/>
              </a:ext>
            </a:extLst>
          </p:cNvPr>
          <p:cNvSpPr txBox="1"/>
          <p:nvPr/>
        </p:nvSpPr>
        <p:spPr>
          <a:xfrm>
            <a:off x="8182466" y="1875934"/>
            <a:ext cx="772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/>
          </a:p>
        </p:txBody>
      </p:sp>
      <p:sp>
        <p:nvSpPr>
          <p:cNvPr id="1041" name="Zástupný symbol pro obsah 1040">
            <a:extLst>
              <a:ext uri="{FF2B5EF4-FFF2-40B4-BE49-F238E27FC236}">
                <a16:creationId xmlns:a16="http://schemas.microsoft.com/office/drawing/2014/main" id="{FE8C9B41-6589-4F55-A4F6-1D1E8E0DFD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22921"/>
            <a:ext cx="4523373" cy="476450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34988" lvl="1" indent="-534988">
              <a:buFont typeface="+mj-lt"/>
              <a:buAutoNum type="arabicPeriod"/>
            </a:pPr>
            <a:r>
              <a:rPr lang="cs-CZ" dirty="0">
                <a:cs typeface="Calibri"/>
              </a:rPr>
              <a:t>USA — 34,02 </a:t>
            </a:r>
          </a:p>
          <a:p>
            <a:pPr marL="534988" lvl="1" indent="-534988">
              <a:buFont typeface="+mj-lt"/>
              <a:buAutoNum type="arabicPeriod"/>
            </a:pPr>
            <a:r>
              <a:rPr lang="cs-CZ" dirty="0">
                <a:cs typeface="Calibri"/>
              </a:rPr>
              <a:t>Indie — 26,33</a:t>
            </a:r>
          </a:p>
          <a:p>
            <a:pPr marL="534988" lvl="1" indent="-534988">
              <a:buFont typeface="+mj-lt"/>
              <a:buAutoNum type="arabicPeriod"/>
            </a:pPr>
            <a:r>
              <a:rPr lang="cs-CZ" dirty="0">
                <a:cs typeface="Calibri"/>
              </a:rPr>
              <a:t>Čína — 21,60</a:t>
            </a:r>
          </a:p>
          <a:p>
            <a:pPr marL="534988" lvl="1" indent="-534988">
              <a:buFont typeface="+mj-lt"/>
              <a:buAutoNum type="arabicPeriod"/>
            </a:pPr>
            <a:r>
              <a:rPr lang="cs-CZ" dirty="0">
                <a:cs typeface="Calibri"/>
              </a:rPr>
              <a:t>Brazílie — 10,69</a:t>
            </a:r>
          </a:p>
          <a:p>
            <a:pPr marL="534988" lvl="1" indent="-534988">
              <a:buFont typeface="+mj-lt"/>
              <a:buAutoNum type="arabicPeriod"/>
            </a:pPr>
            <a:r>
              <a:rPr lang="cs-CZ" dirty="0">
                <a:cs typeface="Calibri"/>
              </a:rPr>
              <a:t>Indonésie — 9,13</a:t>
            </a:r>
          </a:p>
          <a:p>
            <a:pPr marL="534988" lvl="1" indent="-534988">
              <a:buFont typeface="+mj-lt"/>
              <a:buAutoNum type="arabicPeriod"/>
            </a:pPr>
            <a:r>
              <a:rPr lang="cs-CZ" dirty="0">
                <a:cs typeface="Calibri"/>
              </a:rPr>
              <a:t>Rusko— 8,47</a:t>
            </a:r>
          </a:p>
          <a:p>
            <a:pPr marL="534988" lvl="1" indent="-534988">
              <a:buFont typeface="+mj-lt"/>
              <a:buAutoNum type="arabicPeriod"/>
            </a:pPr>
            <a:r>
              <a:rPr lang="cs-CZ" dirty="0">
                <a:cs typeface="Calibri"/>
              </a:rPr>
              <a:t>Německo — 6,68</a:t>
            </a:r>
          </a:p>
          <a:p>
            <a:pPr marL="534988" lvl="1" indent="-534988">
              <a:buFont typeface="+mj-lt"/>
              <a:buAutoNum type="arabicPeriod"/>
            </a:pPr>
            <a:r>
              <a:rPr lang="cs-CZ" dirty="0">
                <a:cs typeface="Calibri"/>
              </a:rPr>
              <a:t>Spojené Království — 6,47</a:t>
            </a:r>
          </a:p>
          <a:p>
            <a:pPr marL="534988" lvl="1" indent="-534988">
              <a:buFont typeface="+mj-lt"/>
              <a:buAutoNum type="arabicPeriod"/>
            </a:pPr>
            <a:r>
              <a:rPr lang="cs-CZ" dirty="0">
                <a:cs typeface="Calibri"/>
              </a:rPr>
              <a:t>Mexiko — 5,90</a:t>
            </a:r>
          </a:p>
          <a:p>
            <a:pPr marL="534988" lvl="1" indent="-534988">
              <a:buFont typeface="+mj-lt"/>
              <a:buAutoNum type="arabicPeriod"/>
            </a:pPr>
            <a:r>
              <a:rPr lang="cs-CZ" dirty="0">
                <a:cs typeface="Calibri"/>
              </a:rPr>
              <a:t>Japonsko — 4,88</a:t>
            </a:r>
          </a:p>
        </p:txBody>
      </p:sp>
      <p:pic>
        <p:nvPicPr>
          <p:cNvPr id="1217" name="Picture 193" descr="How Plastics Are Made and Utilized in Manufacturing | Shini USA">
            <a:extLst>
              <a:ext uri="{FF2B5EF4-FFF2-40B4-BE49-F238E27FC236}">
                <a16:creationId xmlns:a16="http://schemas.microsoft.com/office/drawing/2014/main" id="{BDD16565-EDCD-4780-A699-F1E9FADC8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573" y="3778946"/>
            <a:ext cx="6649412" cy="294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9" name="Picture 195" descr="Plastic production on the rise worldwide but slowing in Europe –  EURACTIV.com">
            <a:extLst>
              <a:ext uri="{FF2B5EF4-FFF2-40B4-BE49-F238E27FC236}">
                <a16:creationId xmlns:a16="http://schemas.microsoft.com/office/drawing/2014/main" id="{8EF1C915-BD93-4AAE-AC1A-FAFDD7331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193" y="1489036"/>
            <a:ext cx="4981646" cy="280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882663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appledVTI">
  <a:themeElements>
    <a:clrScheme name="Custom 81">
      <a:dk1>
        <a:sysClr val="windowText" lastClr="000000"/>
      </a:dk1>
      <a:lt1>
        <a:sysClr val="window" lastClr="FFFFFF"/>
      </a:lt1>
      <a:dk2>
        <a:srgbClr val="21363B"/>
      </a:dk2>
      <a:lt2>
        <a:srgbClr val="F4F2F0"/>
      </a:lt2>
      <a:accent1>
        <a:srgbClr val="758468"/>
      </a:accent1>
      <a:accent2>
        <a:srgbClr val="B5A7AC"/>
      </a:accent2>
      <a:accent3>
        <a:srgbClr val="CC9C6F"/>
      </a:accent3>
      <a:accent4>
        <a:srgbClr val="767640"/>
      </a:accent4>
      <a:accent5>
        <a:srgbClr val="A5B295"/>
      </a:accent5>
      <a:accent6>
        <a:srgbClr val="C19DA7"/>
      </a:accent6>
      <a:hlink>
        <a:srgbClr val="D13D6E"/>
      </a:hlink>
      <a:folHlink>
        <a:srgbClr val="6C9D92"/>
      </a:folHlink>
    </a:clrScheme>
    <a:fontScheme name="Custom 67">
      <a:majorFont>
        <a:latin typeface="Sabon Next L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ppledVTI" id="{204FEFAB-F02B-4FE8-B509-C50A618B972D}" vid="{7EAEADA8-5A8E-45B2-B0E4-448EC7E7A94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804</Words>
  <Application>Microsoft Office PowerPoint</Application>
  <PresentationFormat>Širokoúhlá obrazovka</PresentationFormat>
  <Paragraphs>84</Paragraphs>
  <Slides>15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15</vt:i4>
      </vt:variant>
    </vt:vector>
  </HeadingPairs>
  <TitlesOfParts>
    <vt:vector size="25" baseType="lpstr">
      <vt:lpstr>Arial</vt:lpstr>
      <vt:lpstr>Avenir Next LT Pro</vt:lpstr>
      <vt:lpstr>AvenirNext LT Pro Medium</vt:lpstr>
      <vt:lpstr>Bahnschrift</vt:lpstr>
      <vt:lpstr>Bahnschrift SemiBold</vt:lpstr>
      <vt:lpstr>Calibri</vt:lpstr>
      <vt:lpstr>Calibri Light</vt:lpstr>
      <vt:lpstr>Sabon Next LT</vt:lpstr>
      <vt:lpstr>Motiv systému Office</vt:lpstr>
      <vt:lpstr>DappledVTI</vt:lpstr>
      <vt:lpstr>Dopad odpadu na životní prostředí</vt:lpstr>
      <vt:lpstr>Odpad v mořích a oceánech</vt:lpstr>
      <vt:lpstr>Odpad v mořích a oceánech</vt:lpstr>
      <vt:lpstr>Ostrovy z odpadků</vt:lpstr>
      <vt:lpstr>Ohrožení mořských živočichů</vt:lpstr>
      <vt:lpstr>Mikroplasty</vt:lpstr>
      <vt:lpstr>Jak lidé čistí oceány?</vt:lpstr>
      <vt:lpstr>Top 10 zemí světa, které ročně vypouštějí nejvíce plastů do oceánů (údaje z roku 2021)</vt:lpstr>
      <vt:lpstr>Top 10 zemí světa s největší roční produkcí plastu v milionech tun (údaje z roku 2016)</vt:lpstr>
      <vt:lpstr>Top 8 firem na světě s největší roční produkcí plastu (údaje z roku 2020)</vt:lpstr>
      <vt:lpstr>Znečištění pevniny</vt:lpstr>
      <vt:lpstr>Odpad v lesích</vt:lpstr>
      <vt:lpstr>Odpad v kanálech</vt:lpstr>
      <vt:lpstr>Největší skládky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Kramer Theo</dc:creator>
  <cp:lastModifiedBy>Nádvorník Petr</cp:lastModifiedBy>
  <cp:revision>308</cp:revision>
  <dcterms:created xsi:type="dcterms:W3CDTF">2022-06-14T06:44:46Z</dcterms:created>
  <dcterms:modified xsi:type="dcterms:W3CDTF">2022-06-15T13:48:52Z</dcterms:modified>
</cp:coreProperties>
</file>