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C98B7-8901-4467-BDCC-F4C395653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2AE1AC-FAF6-4DEC-AAA8-06C543F1A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AB5013-991C-4BFD-A382-9531A441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5DC2-FE11-4255-8D11-30A357D842D7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73C6BD-FDE2-46D8-9BA0-277C4F742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325D97-4B9E-4473-BCE3-D7657DEF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46F2-CA12-4385-89C4-7989C7615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679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C0580A-C2AC-4E19-AA01-0F78A0B0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7EE573-D7CA-4269-86DC-379569E67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A8C908-72EA-4013-B82A-C18EA254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5DC2-FE11-4255-8D11-30A357D842D7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671502-AD6D-4063-9470-43A77ACC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E13708-7BC9-4835-A5A9-551BD276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46F2-CA12-4385-89C4-7989C7615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76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B03575-2C14-4D11-A52E-2EC16E582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57FAE8-BDD5-4312-A46E-10194D3AE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04A196-1414-4881-B858-C9929E3B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5DC2-FE11-4255-8D11-30A357D842D7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00B920-BE28-40AD-9BE4-BA57BEDA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223CC5-B7B9-4BDE-96E9-249A4412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46F2-CA12-4385-89C4-7989C7615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18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33CAD7-1885-49EB-A293-4EC64D24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CAD6FA-F116-497C-92A5-01955D214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55C2EB-5942-4688-89AF-A55C498E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5DC2-FE11-4255-8D11-30A357D842D7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6F44E5-A37E-4CE6-A676-7B285A65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435E32-859C-420C-98BB-4D640A71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46F2-CA12-4385-89C4-7989C7615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49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0D776-2BCA-4D35-92FF-3219E8AC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8457BEB-A07F-4DFF-80DD-7486134DF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C34ACB-B2B1-43D5-8C48-5CC5333F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5DC2-FE11-4255-8D11-30A357D842D7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73DB98-FAFB-4AAD-BF0A-F2FA87A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5732F9-90E1-4B6A-928D-1C3632D7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46F2-CA12-4385-89C4-7989C7615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04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63CABB-2EA3-4137-A578-0DF3D44E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7F90AA2-97A0-44BC-BD50-C48E4FF7F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C10DC6E-E2E7-4664-8784-5A3C3B2B8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3DA58D-52C1-446C-B910-0CF24C43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5DC2-FE11-4255-8D11-30A357D842D7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5D26B44-6498-4672-9BD0-300BEBEB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641034-75F4-47B0-9803-ADA8ABC9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46F2-CA12-4385-89C4-7989C7615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87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42C047-4F21-41F3-B8D4-A71724B0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37B3461-67D9-49B4-8F8C-5FCDD705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0EAEF11-F8A6-480A-B0C5-5D9769139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FFA4A86-4900-4DBA-8F08-45DB8DB1B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3EA71F9-DB02-4BDE-B12B-40F51A463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8174AA6-1149-4CB4-83C8-6D9CFAF2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5DC2-FE11-4255-8D11-30A357D842D7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157B680-17C6-45CA-848A-0D0BC5AB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F127AB-CEC0-4C36-93EB-440EEFD2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46F2-CA12-4385-89C4-7989C7615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788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50A8C-6F9B-420D-A9BB-218F3489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299683-E323-4654-A354-67FA7017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5DC2-FE11-4255-8D11-30A357D842D7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DDEB51-DC6D-4928-8712-9C8F4691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A1E6B2-117A-40A1-9475-8BA2875C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46F2-CA12-4385-89C4-7989C7615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63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5FD9176-67D4-42D4-A29F-548AF8E9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5DC2-FE11-4255-8D11-30A357D842D7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6BA764-82BC-49B3-BFE9-6AA0B8842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FEE162-DA55-4695-AA40-C3878991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46F2-CA12-4385-89C4-7989C7615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61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FEB34-D7E2-4FB1-8330-0C540A6D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00F5F6-F7DB-414A-9EA3-A6DBFC6E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ED98D8B-1F7A-421F-84EF-1B410D370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BFF918-7AD8-4337-808E-C8178088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5DC2-FE11-4255-8D11-30A357D842D7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110FDA-A0D9-4E15-8553-DED265D4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247A90-1EE1-4254-ABF0-D27F5BF3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46F2-CA12-4385-89C4-7989C7615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50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9E360-54DF-41F1-99E2-C6726DE4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662C7D1-5CA4-4968-9B58-72E77E669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491AA65-59D5-4398-8ED8-E435A4E87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C1A5A4-6EC8-46C3-817C-CCFC5472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5DC2-FE11-4255-8D11-30A357D842D7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74F7C9-E578-4C30-BE18-CE064F1F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48EC9A-62E0-4E84-BB64-40465AEA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46F2-CA12-4385-89C4-7989C7615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26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E8A6E9F-F272-4A86-8810-9119602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F419AC3-D80B-487E-A340-26689DA4E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6FCAC9-71A0-4650-98B9-CC5A9CA99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5DC2-FE11-4255-8D11-30A357D842D7}" type="datetimeFigureOut">
              <a:rPr lang="cs-CZ" smtClean="0"/>
              <a:t>14.06.2022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E221EA-E5D8-4C60-9B05-B600939B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2423C4-C762-46A2-B1AB-FAC3BCCDB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46F2-CA12-4385-89C4-7989C76155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09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sycr.cz/tiskova-zprava/lesy-cr-bojuji-s-cernymi-skladkami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4B1326B-62A1-41EC-81DB-11A9C8C0DF07}"/>
              </a:ext>
            </a:extLst>
          </p:cNvPr>
          <p:cNvSpPr txBox="1"/>
          <p:nvPr/>
        </p:nvSpPr>
        <p:spPr>
          <a:xfrm>
            <a:off x="3640822" y="2573704"/>
            <a:ext cx="4630724" cy="193899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r="5400000" sx="98000" sy="98000" algn="ctr" rotWithShape="0">
              <a:srgbClr val="000000">
                <a:alpha val="49000"/>
              </a:srgbClr>
            </a:outerShdw>
            <a:softEdge rad="254000"/>
          </a:effectLst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venir Next Demi Bold" panose="020B0703020202020204" pitchFamily="34" charset="0"/>
              </a:rPr>
              <a:t>Odpady Ve </a:t>
            </a:r>
          </a:p>
          <a:p>
            <a:r>
              <a:rPr lang="cs-CZ" sz="60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venir Next Demi Bold" panose="020B0703020202020204" pitchFamily="34" charset="0"/>
              </a:rPr>
              <a:t>      Světě</a:t>
            </a:r>
          </a:p>
        </p:txBody>
      </p:sp>
      <p:pic>
        <p:nvPicPr>
          <p:cNvPr id="1026" name="Picture 2" descr="Nejsme skládky celého světa.&quot; Asijské státy začínají vracet Západu tuny  odpadků - Aktuálně.cz">
            <a:extLst>
              <a:ext uri="{FF2B5EF4-FFF2-40B4-BE49-F238E27FC236}">
                <a16:creationId xmlns:a16="http://schemas.microsoft.com/office/drawing/2014/main" id="{E1217D32-4C7F-486E-88D3-9E1E3D1CA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9" y="4687514"/>
            <a:ext cx="3014793" cy="1698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vět je zavalený plastovým odpadem, nový objev však přináší naději. Číňané  ho dokážou rozložit">
            <a:extLst>
              <a:ext uri="{FF2B5EF4-FFF2-40B4-BE49-F238E27FC236}">
                <a16:creationId xmlns:a16="http://schemas.microsoft.com/office/drawing/2014/main" id="{8EB04D57-B80F-4012-94CD-EA22855FE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220" y="465007"/>
            <a:ext cx="3010030" cy="1735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Češi a ekologie: chováme se v přírodě jako čuňata? - iDNES.cz">
            <a:extLst>
              <a:ext uri="{FF2B5EF4-FFF2-40B4-BE49-F238E27FC236}">
                <a16:creationId xmlns:a16="http://schemas.microsoft.com/office/drawing/2014/main" id="{B5C29590-AA0A-45EE-B2C1-E66804AA5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17" y="4044979"/>
            <a:ext cx="3489733" cy="19608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lasty a mikroplasty v mořích: příčiny i prevence">
            <a:extLst>
              <a:ext uri="{FF2B5EF4-FFF2-40B4-BE49-F238E27FC236}">
                <a16:creationId xmlns:a16="http://schemas.microsoft.com/office/drawing/2014/main" id="{0F9BCE12-8F83-4D85-B308-DC6D0D456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1" y="578839"/>
            <a:ext cx="3167390" cy="2111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 Tichém oceánu plave ostrov odpadků. Je velký jako čtyři Německa | Plus">
            <a:extLst>
              <a:ext uri="{FF2B5EF4-FFF2-40B4-BE49-F238E27FC236}">
                <a16:creationId xmlns:a16="http://schemas.microsoft.com/office/drawing/2014/main" id="{A648E293-4E8C-4504-AD1B-69E0D9E1B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40" y="5068712"/>
            <a:ext cx="1975258" cy="1316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ozitivní zprávy">
            <a:extLst>
              <a:ext uri="{FF2B5EF4-FFF2-40B4-BE49-F238E27FC236}">
                <a16:creationId xmlns:a16="http://schemas.microsoft.com/office/drawing/2014/main" id="{8D954B95-3287-4766-9D0B-9A8B251B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86" y="647376"/>
            <a:ext cx="2441196" cy="1370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3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ásobník Bicí Energie - Fotografie zdarma na Pixabay">
            <a:extLst>
              <a:ext uri="{FF2B5EF4-FFF2-40B4-BE49-F238E27FC236}">
                <a16:creationId xmlns:a16="http://schemas.microsoft.com/office/drawing/2014/main" id="{77AA90CD-DCA1-4306-8537-29E5D238E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2" t="1608" r="39474" b="-1608"/>
          <a:stretch/>
        </p:blipFill>
        <p:spPr bwMode="auto">
          <a:xfrm>
            <a:off x="-86686" y="824775"/>
            <a:ext cx="4927134" cy="52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21D5057-20F2-43CA-8EAB-85F6AD981E91}"/>
              </a:ext>
            </a:extLst>
          </p:cNvPr>
          <p:cNvSpPr txBox="1"/>
          <p:nvPr/>
        </p:nvSpPr>
        <p:spPr>
          <a:xfrm>
            <a:off x="7029974" y="2315362"/>
            <a:ext cx="294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Demi Bold" panose="020B0703020202020204" pitchFamily="34" charset="0"/>
              </a:rPr>
              <a:t>a) Elektro odpad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E675970-93C3-4429-8FDC-1AACFD4571AB}"/>
              </a:ext>
            </a:extLst>
          </p:cNvPr>
          <p:cNvSpPr txBox="1"/>
          <p:nvPr/>
        </p:nvSpPr>
        <p:spPr>
          <a:xfrm>
            <a:off x="7029974" y="3028426"/>
            <a:ext cx="1946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Demi Bold" panose="020B0703020202020204" pitchFamily="34" charset="0"/>
              </a:rPr>
              <a:t>b) Směsný         odpad</a:t>
            </a:r>
          </a:p>
          <a:p>
            <a:pPr algn="l"/>
            <a:endParaRPr lang="cs-CZ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Demi Bold" panose="020B0703020202020204" pitchFamily="34" charset="0"/>
            </a:endParaRPr>
          </a:p>
          <a:p>
            <a:pPr algn="l"/>
            <a:r>
              <a:rPr lang="cs-CZ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Demi Bold" panose="020B0703020202020204" pitchFamily="34" charset="0"/>
              </a:rPr>
              <a:t>c) sklo </a:t>
            </a:r>
          </a:p>
        </p:txBody>
      </p:sp>
    </p:spTree>
    <p:extLst>
      <p:ext uri="{BB962C8B-B14F-4D97-AF65-F5344CB8AC3E}">
        <p14:creationId xmlns:p14="http://schemas.microsoft.com/office/powerpoint/2010/main" val="16842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Pivní obaly">
            <a:extLst>
              <a:ext uri="{FF2B5EF4-FFF2-40B4-BE49-F238E27FC236}">
                <a16:creationId xmlns:a16="http://schemas.microsoft.com/office/drawing/2014/main" id="{866ED102-4479-4629-8980-F9FB513BD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24" y="700209"/>
            <a:ext cx="4292722" cy="54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938E447-FD52-46BE-920D-2594A2BAF5E9}"/>
              </a:ext>
            </a:extLst>
          </p:cNvPr>
          <p:cNvSpPr txBox="1"/>
          <p:nvPr/>
        </p:nvSpPr>
        <p:spPr>
          <a:xfrm>
            <a:off x="7354277" y="2056972"/>
            <a:ext cx="2969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lphaLcParenR"/>
            </a:pPr>
            <a:r>
              <a:rPr lang="cs-CZ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Demi Bold" panose="020B0703020202020204" pitchFamily="34" charset="0"/>
              </a:rPr>
              <a:t>Směsný odpad</a:t>
            </a:r>
          </a:p>
          <a:p>
            <a:pPr marL="457200" indent="-457200" algn="l">
              <a:buAutoNum type="alphaLcParenR"/>
            </a:pPr>
            <a:endParaRPr lang="cs-CZ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Demi Bold" panose="020B0703020202020204" pitchFamily="34" charset="0"/>
            </a:endParaRPr>
          </a:p>
          <a:p>
            <a:pPr marL="457200" indent="-457200" algn="l">
              <a:buAutoNum type="alphaLcParenR"/>
            </a:pPr>
            <a:r>
              <a:rPr lang="cs-CZ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Demi Bold" panose="020B0703020202020204" pitchFamily="34" charset="0"/>
              </a:rPr>
              <a:t>papír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6B8D64-E77E-40EC-9E29-ADE3B52C2B27}"/>
              </a:ext>
            </a:extLst>
          </p:cNvPr>
          <p:cNvSpPr txBox="1"/>
          <p:nvPr/>
        </p:nvSpPr>
        <p:spPr>
          <a:xfrm>
            <a:off x="7354277" y="3314913"/>
            <a:ext cx="1508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Demi Bold" panose="020B0703020202020204" pitchFamily="34" charset="0"/>
              </a:rPr>
              <a:t>c)    plast</a:t>
            </a:r>
            <a:endParaRPr lang="cs-CZ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Demi Bold" panose="020B07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E81F330-3025-4F6B-966C-CFDFA7CC6B17}"/>
              </a:ext>
            </a:extLst>
          </p:cNvPr>
          <p:cNvSpPr txBox="1"/>
          <p:nvPr/>
        </p:nvSpPr>
        <p:spPr>
          <a:xfrm>
            <a:off x="3627330" y="572441"/>
            <a:ext cx="653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venir Next Demi Bold" panose="020B0703020202020204" pitchFamily="34" charset="0"/>
              </a:rPr>
              <a:t>Odpady v mořích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8A3190-1536-470F-8F0A-4ECA8408F1E2}"/>
              </a:ext>
            </a:extLst>
          </p:cNvPr>
          <p:cNvSpPr txBox="1"/>
          <p:nvPr/>
        </p:nvSpPr>
        <p:spPr>
          <a:xfrm>
            <a:off x="1106396" y="1461154"/>
            <a:ext cx="4106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Odkud se odpady v moři vzaly</a:t>
            </a:r>
            <a:r>
              <a:rPr lang="cs-CZ" sz="24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pl-PL" sz="24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CEF07EB-F820-469C-9735-25B969CD7187}"/>
              </a:ext>
            </a:extLst>
          </p:cNvPr>
          <p:cNvSpPr txBox="1"/>
          <p:nvPr/>
        </p:nvSpPr>
        <p:spPr>
          <a:xfrm>
            <a:off x="1106396" y="1922819"/>
            <a:ext cx="54675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Asi 80 % odpadu, které se nachází v mořském prostředí, pochází z činnosti na pevnině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I když jsou odpady odhozeny na zem, řeky, povodně a vítr je odnášejí do moře</a:t>
            </a:r>
          </a:p>
          <a:p>
            <a:pPr marL="285750" indent="-285750">
              <a:buFontTx/>
              <a:buChar char="-"/>
            </a:pPr>
            <a:endParaRPr lang="cs-CZ" dirty="0">
              <a:latin typeface="Avenir Next Demi Bold" panose="020B0703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Avenir Next Demi Bold" panose="020B0703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Avenir Next Demi Bold" panose="020B07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Mořská želva zamotaná v rybářských sítích, vyvržená velryba s žaludkem plným igelitových tašek, mořský koník držící se vatové tyčinky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K podobným případům dochází stále častěji</a:t>
            </a:r>
          </a:p>
          <a:p>
            <a:endParaRPr lang="cs-CZ" dirty="0">
              <a:latin typeface="Avenir Next Demi Bold" panose="020B0703020202020204" pitchFamily="34" charset="0"/>
            </a:endParaRPr>
          </a:p>
          <a:p>
            <a:endParaRPr lang="cs-CZ" sz="2000" b="1" dirty="0">
              <a:latin typeface="Avenir Next Demi Bold" panose="020B0703020202020204" pitchFamily="34" charset="0"/>
            </a:endParaRPr>
          </a:p>
          <a:p>
            <a:r>
              <a:rPr lang="cs-CZ" sz="2000" b="1" dirty="0">
                <a:latin typeface="Avenir Next Demi Bold" panose="020B0703020202020204" pitchFamily="34" charset="0"/>
              </a:rPr>
              <a:t>Středozemní moře </a:t>
            </a:r>
            <a:r>
              <a:rPr lang="cs-CZ" sz="2000" dirty="0">
                <a:latin typeface="Avenir Next Demi Bold" panose="020B0703020202020204" pitchFamily="34" charset="0"/>
              </a:rPr>
              <a:t>– 23 150 tun odpadu (247 miliard kusů)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br>
              <a:rPr lang="cs-CZ" dirty="0"/>
            </a:br>
            <a:endParaRPr lang="cs-CZ" dirty="0"/>
          </a:p>
        </p:txBody>
      </p:sp>
      <p:pic>
        <p:nvPicPr>
          <p:cNvPr id="2050" name="Picture 2" descr="Marine litter">
            <a:extLst>
              <a:ext uri="{FF2B5EF4-FFF2-40B4-BE49-F238E27FC236}">
                <a16:creationId xmlns:a16="http://schemas.microsoft.com/office/drawing/2014/main" id="{2707B43C-A29B-4C9A-99C8-52D3418EE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42" y="2290714"/>
            <a:ext cx="4946820" cy="277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2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D9D6D25-665D-462A-982C-7CCECC700D90}"/>
              </a:ext>
            </a:extLst>
          </p:cNvPr>
          <p:cNvSpPr txBox="1"/>
          <p:nvPr/>
        </p:nvSpPr>
        <p:spPr>
          <a:xfrm>
            <a:off x="755009" y="788565"/>
            <a:ext cx="8095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Řeky, kterými se dostává do moře nejvíc plastů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9334AA5-0A09-4871-A456-8C42F595E79D}"/>
              </a:ext>
            </a:extLst>
          </p:cNvPr>
          <p:cNvSpPr txBox="1"/>
          <p:nvPr/>
        </p:nvSpPr>
        <p:spPr>
          <a:xfrm>
            <a:off x="947956" y="1593800"/>
            <a:ext cx="595618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90 procent plastů do moří přitéká z deseti velkých řek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Osm z nich je v Asii a dvě v Africe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Jsou to řeky protékající nejhustěji osídlenými oblastmi</a:t>
            </a:r>
          </a:p>
          <a:p>
            <a:pPr marL="285750" indent="-285750">
              <a:buFontTx/>
              <a:buChar char="-"/>
            </a:pPr>
            <a:endParaRPr lang="cs-CZ" dirty="0">
              <a:latin typeface="Avenir Next Demi Bold" panose="020B0703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Avenir Next Demi Bold" panose="020B0703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Niger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Nil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Indus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Ganga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Mekong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Žlutá řeka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Perlová řeka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Amur</a:t>
            </a:r>
          </a:p>
          <a:p>
            <a:pPr marL="285750" indent="-285750">
              <a:buFontTx/>
              <a:buChar char="-"/>
            </a:pPr>
            <a:r>
              <a:rPr lang="cs-CZ" dirty="0" err="1">
                <a:latin typeface="Avenir Next Demi Bold" panose="020B0703020202020204" pitchFamily="34" charset="0"/>
              </a:rPr>
              <a:t>Chaj</a:t>
            </a:r>
            <a:r>
              <a:rPr lang="cs-CZ" dirty="0">
                <a:latin typeface="Avenir Next Demi Bold" panose="020B0703020202020204" pitchFamily="34" charset="0"/>
              </a:rPr>
              <a:t>-che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Jang-c-</a:t>
            </a:r>
            <a:r>
              <a:rPr lang="cs-CZ" dirty="0" err="1">
                <a:latin typeface="Avenir Next Demi Bold" panose="020B0703020202020204" pitchFamily="34" charset="0"/>
              </a:rPr>
              <a:t>ťiang</a:t>
            </a:r>
            <a:endParaRPr lang="cs-CZ" dirty="0">
              <a:latin typeface="Avenir Next Demi Bold" panose="020B0703020202020204" pitchFamily="34" charset="0"/>
            </a:endParaRPr>
          </a:p>
        </p:txBody>
      </p:sp>
      <p:pic>
        <p:nvPicPr>
          <p:cNvPr id="3074" name="Picture 2" descr="Řeku Tisu znečišťují tisíce tun odpadků, hrozí ekologická katastrofa -  Seznam Zprávy">
            <a:extLst>
              <a:ext uri="{FF2B5EF4-FFF2-40B4-BE49-F238E27FC236}">
                <a16:creationId xmlns:a16="http://schemas.microsoft.com/office/drawing/2014/main" id="{AEA397CE-D415-4C37-826E-33213C260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137" y="3163407"/>
            <a:ext cx="5755707" cy="3342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83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3ED3359-B289-4D41-9F93-F4C088051A08}"/>
              </a:ext>
            </a:extLst>
          </p:cNvPr>
          <p:cNvSpPr txBox="1"/>
          <p:nvPr/>
        </p:nvSpPr>
        <p:spPr>
          <a:xfrm>
            <a:off x="3516385" y="687897"/>
            <a:ext cx="4941116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venir Next Demi Bold" panose="020B0703020202020204" pitchFamily="34" charset="0"/>
              </a:rPr>
              <a:t>Odpadky v oceánech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2EB8AB8-05B4-4F74-A338-2E10C537CDBA}"/>
              </a:ext>
            </a:extLst>
          </p:cNvPr>
          <p:cNvSpPr txBox="1"/>
          <p:nvPr/>
        </p:nvSpPr>
        <p:spPr>
          <a:xfrm>
            <a:off x="1065402" y="1728132"/>
            <a:ext cx="40183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venir Next Demi Bold" panose="020B0703020202020204" pitchFamily="34" charset="0"/>
              </a:rPr>
              <a:t>Celkem ve světových oceánech plave více než 268 tisíc tun odpadu, nebo také přes 5,2 bilionů plastových kousků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venir Next Demi Bold" panose="020B0703020202020204" pitchFamily="34" charset="0"/>
              </a:rPr>
              <a:t>Takové množství by mohlo 425krát omotat zeměkouli podél rovníku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6283CAE-6C7D-4D8A-8681-4637D584046C}"/>
              </a:ext>
            </a:extLst>
          </p:cNvPr>
          <p:cNvSpPr txBox="1"/>
          <p:nvPr/>
        </p:nvSpPr>
        <p:spPr>
          <a:xfrm>
            <a:off x="6850938" y="3644622"/>
            <a:ext cx="4144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1600" b="1" dirty="0">
                <a:solidFill>
                  <a:schemeClr val="bg1"/>
                </a:solidFill>
                <a:latin typeface="Avenir Next Demi Bold" panose="020B0703020202020204" pitchFamily="34" charset="0"/>
              </a:rPr>
              <a:t>Na severu Tichého oceánu plave 96 400 tun odpadu, což je 1 990 miliard kusů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solidFill>
                  <a:schemeClr val="bg1"/>
                </a:solidFill>
                <a:latin typeface="Avenir Next Demi Bold" panose="020B0703020202020204" pitchFamily="34" charset="0"/>
              </a:rPr>
              <a:t>Na jihu Tichého oceánu plave 21 020 tun odpadu, což je 491 miliard kusů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solidFill>
                  <a:schemeClr val="bg1"/>
                </a:solidFill>
                <a:latin typeface="Avenir Next Demi Bold" panose="020B0703020202020204" pitchFamily="34" charset="0"/>
              </a:rPr>
              <a:t>V celém Atlantiku plave 69 250 tun odpadu, což je 1 227 miliard kusů</a:t>
            </a:r>
          </a:p>
          <a:p>
            <a:pPr marL="285750" indent="-285750">
              <a:buFontTx/>
              <a:buChar char="-"/>
            </a:pPr>
            <a:r>
              <a:rPr lang="cs-CZ" sz="1600" b="1" dirty="0">
                <a:solidFill>
                  <a:schemeClr val="bg1"/>
                </a:solidFill>
                <a:latin typeface="Avenir Next Demi Bold" panose="020B0703020202020204" pitchFamily="34" charset="0"/>
              </a:rPr>
              <a:t>V Indickém oceánu plave 59 130 tun odpadu, což je 1 300 miliard kusů</a:t>
            </a:r>
          </a:p>
        </p:txBody>
      </p:sp>
      <p:pic>
        <p:nvPicPr>
          <p:cNvPr id="4098" name="Picture 2" descr="Plasty a mikroplasty v mořích: příčiny i prevence">
            <a:extLst>
              <a:ext uri="{FF2B5EF4-FFF2-40B4-BE49-F238E27FC236}">
                <a16:creationId xmlns:a16="http://schemas.microsoft.com/office/drawing/2014/main" id="{868530BE-F3EF-49B8-9C57-992B4E9E9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40" y="3856227"/>
            <a:ext cx="3474003" cy="2316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fografika: plastový odpad a jeho recyklace v EU | ČeskéNoviny.cz">
            <a:extLst>
              <a:ext uri="{FF2B5EF4-FFF2-40B4-BE49-F238E27FC236}">
                <a16:creationId xmlns:a16="http://schemas.microsoft.com/office/drawing/2014/main" id="{FC3D394F-2708-4985-9DF0-38BA247C8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"/>
          <a:stretch/>
        </p:blipFill>
        <p:spPr bwMode="auto">
          <a:xfrm>
            <a:off x="7386508" y="1487275"/>
            <a:ext cx="2705448" cy="1857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2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BBA8CEE-0599-4F0C-B47D-8B92A1F1B70C}"/>
              </a:ext>
            </a:extLst>
          </p:cNvPr>
          <p:cNvSpPr txBox="1"/>
          <p:nvPr/>
        </p:nvSpPr>
        <p:spPr>
          <a:xfrm>
            <a:off x="1606491" y="2892085"/>
            <a:ext cx="898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venir Next Demi Bold" panose="020B0703020202020204" pitchFamily="34" charset="0"/>
              </a:rPr>
              <a:t>Jaké země/kontinenty vypouští nejvíce plastů?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2CA49CC2-6D40-4DC8-81EE-C3FF3748D197}"/>
              </a:ext>
            </a:extLst>
          </p:cNvPr>
          <p:cNvCxnSpPr/>
          <p:nvPr/>
        </p:nvCxnSpPr>
        <p:spPr>
          <a:xfrm flipH="1" flipV="1">
            <a:off x="2348917" y="1853967"/>
            <a:ext cx="847289" cy="9060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Americká vlajka (USA) | Vlajky.EU">
            <a:extLst>
              <a:ext uri="{FF2B5EF4-FFF2-40B4-BE49-F238E27FC236}">
                <a16:creationId xmlns:a16="http://schemas.microsoft.com/office/drawing/2014/main" id="{AD05DB48-06E0-4637-98D4-E4B14DD7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53" y="418876"/>
            <a:ext cx="1336928" cy="889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5A8CCC6-48A4-4C3B-B801-F5EE3E569A56}"/>
              </a:ext>
            </a:extLst>
          </p:cNvPr>
          <p:cNvSpPr txBox="1"/>
          <p:nvPr/>
        </p:nvSpPr>
        <p:spPr>
          <a:xfrm>
            <a:off x="1606491" y="1392788"/>
            <a:ext cx="13369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chemeClr val="bg1"/>
                </a:solidFill>
                <a:latin typeface="Avenir Next Demi Bold" panose="020B0703020202020204" pitchFamily="34" charset="0"/>
              </a:rPr>
              <a:t>Severní Amerika -520 024 kusů plastu 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3A621EC-3A58-42B5-B1A7-193639BE821E}"/>
              </a:ext>
            </a:extLst>
          </p:cNvPr>
          <p:cNvCxnSpPr/>
          <p:nvPr/>
        </p:nvCxnSpPr>
        <p:spPr>
          <a:xfrm flipH="1">
            <a:off x="3271706" y="3498209"/>
            <a:ext cx="721454" cy="13422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Vlajka Evropské unie – Wikipedie">
            <a:extLst>
              <a:ext uri="{FF2B5EF4-FFF2-40B4-BE49-F238E27FC236}">
                <a16:creationId xmlns:a16="http://schemas.microsoft.com/office/drawing/2014/main" id="{C6674443-D08A-4939-A2CD-DABFAC5A9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93" y="5674042"/>
            <a:ext cx="1253540" cy="834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A3EEAF57-B7C7-4E48-A5CA-26572E04FBF3}"/>
              </a:ext>
            </a:extLst>
          </p:cNvPr>
          <p:cNvSpPr txBox="1"/>
          <p:nvPr/>
        </p:nvSpPr>
        <p:spPr>
          <a:xfrm>
            <a:off x="2568430" y="4978143"/>
            <a:ext cx="9731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Avenir Next Demi Bold" panose="020B0703020202020204" pitchFamily="34" charset="0"/>
              </a:rPr>
              <a:t>Evropa – </a:t>
            </a:r>
            <a:r>
              <a:rPr lang="cs-CZ" sz="1050" dirty="0">
                <a:solidFill>
                  <a:schemeClr val="bg1"/>
                </a:solidFill>
                <a:latin typeface="Avenir Next Demi Bold" panose="020B0703020202020204" pitchFamily="34" charset="0"/>
              </a:rPr>
              <a:t>752 371 kusů plastu</a:t>
            </a:r>
            <a:endParaRPr lang="cs-CZ" sz="1200" dirty="0">
              <a:solidFill>
                <a:schemeClr val="bg1"/>
              </a:solidFill>
              <a:latin typeface="Avenir Next Demi Bold" panose="020B0703020202020204" pitchFamily="34" charset="0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51A6A70E-7870-45BF-93F6-2AC752684C1B}"/>
              </a:ext>
            </a:extLst>
          </p:cNvPr>
          <p:cNvCxnSpPr/>
          <p:nvPr/>
        </p:nvCxnSpPr>
        <p:spPr>
          <a:xfrm flipV="1">
            <a:off x="4840448" y="1853967"/>
            <a:ext cx="536895" cy="9060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Vlajka Africké unie - Wikiwand">
            <a:extLst>
              <a:ext uri="{FF2B5EF4-FFF2-40B4-BE49-F238E27FC236}">
                <a16:creationId xmlns:a16="http://schemas.microsoft.com/office/drawing/2014/main" id="{FF9BA958-D639-42D4-9A82-5E44D8D9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742" y="304824"/>
            <a:ext cx="1272168" cy="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F8E29E7-3B58-472A-B73E-2EA0CD3D2788}"/>
              </a:ext>
            </a:extLst>
          </p:cNvPr>
          <p:cNvSpPr txBox="1"/>
          <p:nvPr/>
        </p:nvSpPr>
        <p:spPr>
          <a:xfrm>
            <a:off x="4974670" y="1286563"/>
            <a:ext cx="154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Avenir Next Demi Bold" panose="020B0703020202020204" pitchFamily="34" charset="0"/>
              </a:rPr>
              <a:t>Afrika – 785 431 kusů plastu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B2BC693-DB16-485B-A11A-5317C2CDE68B}"/>
              </a:ext>
            </a:extLst>
          </p:cNvPr>
          <p:cNvCxnSpPr/>
          <p:nvPr/>
        </p:nvCxnSpPr>
        <p:spPr>
          <a:xfrm>
            <a:off x="5680826" y="3498209"/>
            <a:ext cx="834459" cy="134223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Indická vlajka – Wikipedie">
            <a:extLst>
              <a:ext uri="{FF2B5EF4-FFF2-40B4-BE49-F238E27FC236}">
                <a16:creationId xmlns:a16="http://schemas.microsoft.com/office/drawing/2014/main" id="{99026866-3891-4874-AC9A-67D106E5E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10" y="5527970"/>
            <a:ext cx="1467035" cy="980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7D78B19-E549-47FD-8342-C7DF11F5AA56}"/>
              </a:ext>
            </a:extLst>
          </p:cNvPr>
          <p:cNvSpPr txBox="1"/>
          <p:nvPr/>
        </p:nvSpPr>
        <p:spPr>
          <a:xfrm>
            <a:off x="6316910" y="4978143"/>
            <a:ext cx="136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Avenir Next Demi Bold" panose="020B0703020202020204" pitchFamily="34" charset="0"/>
              </a:rPr>
              <a:t>Indie – 795 973 kusů plastu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B794FEE-6B1D-45EF-A476-6AC2822DB99F}"/>
              </a:ext>
            </a:extLst>
          </p:cNvPr>
          <p:cNvCxnSpPr/>
          <p:nvPr/>
        </p:nvCxnSpPr>
        <p:spPr>
          <a:xfrm flipV="1">
            <a:off x="6999744" y="1992952"/>
            <a:ext cx="575515" cy="6831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Picture 10" descr="Vlajka Čínské lidové republiky | Statnivlajky.cz">
            <a:extLst>
              <a:ext uri="{FF2B5EF4-FFF2-40B4-BE49-F238E27FC236}">
                <a16:creationId xmlns:a16="http://schemas.microsoft.com/office/drawing/2014/main" id="{B84CA12E-3961-4A3B-9F3F-03F337C0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557" y="437863"/>
            <a:ext cx="1436773" cy="958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7D84EE4-6ADD-40AF-BE1F-38B3AAD84BF7}"/>
              </a:ext>
            </a:extLst>
          </p:cNvPr>
          <p:cNvSpPr txBox="1"/>
          <p:nvPr/>
        </p:nvSpPr>
        <p:spPr>
          <a:xfrm>
            <a:off x="7447168" y="1478964"/>
            <a:ext cx="1436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Avenir Next Demi Bold" panose="020B0703020202020204" pitchFamily="34" charset="0"/>
              </a:rPr>
              <a:t>Čína – 1 748 808 kusů plastu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8944C182-2832-4171-9D8C-5675952A8CAF}"/>
              </a:ext>
            </a:extLst>
          </p:cNvPr>
          <p:cNvCxnSpPr/>
          <p:nvPr/>
        </p:nvCxnSpPr>
        <p:spPr>
          <a:xfrm>
            <a:off x="8808440" y="3699545"/>
            <a:ext cx="671120" cy="114090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12" descr="Indonésie státní vlajka - libea.cz">
            <a:extLst>
              <a:ext uri="{FF2B5EF4-FFF2-40B4-BE49-F238E27FC236}">
                <a16:creationId xmlns:a16="http://schemas.microsoft.com/office/drawing/2014/main" id="{F2FA70BD-18C0-418C-9EB7-CA55D0E82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010" y="5527970"/>
            <a:ext cx="1562624" cy="104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7FD8F851-B241-447D-A9F0-DAD9E34819F4}"/>
              </a:ext>
            </a:extLst>
          </p:cNvPr>
          <p:cNvSpPr txBox="1"/>
          <p:nvPr/>
        </p:nvSpPr>
        <p:spPr>
          <a:xfrm>
            <a:off x="9385010" y="4869433"/>
            <a:ext cx="136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Avenir Next Demi Bold" panose="020B0703020202020204" pitchFamily="34" charset="0"/>
              </a:rPr>
              <a:t>Indonésie – 1 050 577 kusů plastu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E18B66A-BB87-461E-8A91-ACF4DE74ADBC}"/>
              </a:ext>
            </a:extLst>
          </p:cNvPr>
          <p:cNvCxnSpPr/>
          <p:nvPr/>
        </p:nvCxnSpPr>
        <p:spPr>
          <a:xfrm flipV="1">
            <a:off x="9144000" y="1853967"/>
            <a:ext cx="923844" cy="90601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4" name="Picture 14" descr="Japonsko státní vlajka - libea.cz">
            <a:extLst>
              <a:ext uri="{FF2B5EF4-FFF2-40B4-BE49-F238E27FC236}">
                <a16:creationId xmlns:a16="http://schemas.microsoft.com/office/drawing/2014/main" id="{EF566A71-638F-445B-9CE8-9EDDE659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029" y="277256"/>
            <a:ext cx="1467035" cy="978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B313409A-0F5E-4E61-990D-1C68F2D0D6CD}"/>
              </a:ext>
            </a:extLst>
          </p:cNvPr>
          <p:cNvSpPr txBox="1"/>
          <p:nvPr/>
        </p:nvSpPr>
        <p:spPr>
          <a:xfrm>
            <a:off x="9778029" y="1308541"/>
            <a:ext cx="146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Avenir Next Demi Bold" panose="020B0703020202020204" pitchFamily="34" charset="0"/>
              </a:rPr>
              <a:t>Japonsko – 466 197 kusů plastu</a:t>
            </a:r>
          </a:p>
        </p:txBody>
      </p:sp>
    </p:spTree>
    <p:extLst>
      <p:ext uri="{BB962C8B-B14F-4D97-AF65-F5344CB8AC3E}">
        <p14:creationId xmlns:p14="http://schemas.microsoft.com/office/powerpoint/2010/main" val="656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71CBD45-95D1-4CA6-9F77-5867E658B850}"/>
              </a:ext>
            </a:extLst>
          </p:cNvPr>
          <p:cNvSpPr txBox="1"/>
          <p:nvPr/>
        </p:nvSpPr>
        <p:spPr>
          <a:xfrm>
            <a:off x="3926048" y="692226"/>
            <a:ext cx="485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bg1"/>
                </a:solidFill>
                <a:latin typeface="Avenir Next Demi Bold" panose="020B0703020202020204" pitchFamily="34" charset="0"/>
              </a:rPr>
              <a:t>Odpady v </a:t>
            </a:r>
            <a:r>
              <a:rPr lang="cs-CZ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venir Next Demi Bold" panose="020B0703020202020204" pitchFamily="34" charset="0"/>
              </a:rPr>
              <a:t>lesích</a:t>
            </a:r>
          </a:p>
        </p:txBody>
      </p:sp>
      <p:pic>
        <p:nvPicPr>
          <p:cNvPr id="6146" name="Picture 2" descr="Další skupina &quot;omezenců&quot; si pomyslela, že vyvezený odpad chrám lesa snese a  spolkne | PŘÍBRAM.cz | www.pribram.cz">
            <a:extLst>
              <a:ext uri="{FF2B5EF4-FFF2-40B4-BE49-F238E27FC236}">
                <a16:creationId xmlns:a16="http://schemas.microsoft.com/office/drawing/2014/main" id="{061AA6DD-6DDB-4C88-8FD5-DCE9CBD42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72" y="2345049"/>
            <a:ext cx="4857226" cy="2732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9F9E4AD-03B6-4CC0-A242-B15482567373}"/>
              </a:ext>
            </a:extLst>
          </p:cNvPr>
          <p:cNvSpPr txBox="1"/>
          <p:nvPr/>
        </p:nvSpPr>
        <p:spPr>
          <a:xfrm>
            <a:off x="1275127" y="2345049"/>
            <a:ext cx="4127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latin typeface="Avenir Next Demi Bold" panose="020B0703020202020204" pitchFamily="34" charset="0"/>
              </a:rPr>
              <a:t>V rámci lesů ČR je zaveden systém separace dále využitelných složek odpadů (papír, plasty, sklo, kovy, ale i další). V roce 2009 se v rámci podniku vytřídilo celkem více než 70 tun druhotných surovin, z toho 46 tun papíru, 16 tun plastů, 3 tuny skla a 7 tun kovů.</a:t>
            </a:r>
          </a:p>
          <a:p>
            <a:pPr marL="285750" indent="-285750">
              <a:buFontTx/>
              <a:buChar char="-"/>
            </a:pPr>
            <a:endParaRPr lang="cs-CZ" u="sng" dirty="0">
              <a:latin typeface="Avenir Next Demi Bold" panose="020B0703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Tx/>
              <a:buChar char="-"/>
            </a:pPr>
            <a:r>
              <a:rPr lang="cs-CZ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Lesy ČR bojují s černými skládkami | Lesy České </a:t>
            </a:r>
            <a:r>
              <a:rPr lang="cs-CZ" u="sng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</a:t>
            </a:r>
            <a:endParaRPr lang="cs-CZ" u="sng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19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453FE13-47F3-4E8B-B500-FA3FF3AC8AC1}"/>
              </a:ext>
            </a:extLst>
          </p:cNvPr>
          <p:cNvSpPr txBox="1"/>
          <p:nvPr/>
        </p:nvSpPr>
        <p:spPr>
          <a:xfrm>
            <a:off x="1803633" y="2967335"/>
            <a:ext cx="882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venir Next Demi Bold" panose="020B0703020202020204" pitchFamily="34" charset="0"/>
              </a:rPr>
              <a:t>Jak dlouho se rozkládají odpadky, které odhodíte v přírodě?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D5861DC8-C7CE-4C7D-A08C-34E4F10C01A1}"/>
              </a:ext>
            </a:extLst>
          </p:cNvPr>
          <p:cNvCxnSpPr>
            <a:cxnSpLocks/>
          </p:cNvCxnSpPr>
          <p:nvPr/>
        </p:nvCxnSpPr>
        <p:spPr>
          <a:xfrm flipH="1" flipV="1">
            <a:off x="1946246" y="1837189"/>
            <a:ext cx="411061" cy="7885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ET láhev 2 l - Vinařský dům KOPEČEK">
            <a:extLst>
              <a:ext uri="{FF2B5EF4-FFF2-40B4-BE49-F238E27FC236}">
                <a16:creationId xmlns:a16="http://schemas.microsoft.com/office/drawing/2014/main" id="{A00C7205-E252-4B26-8981-9726A6CCE6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5" r="33195"/>
          <a:stretch/>
        </p:blipFill>
        <p:spPr bwMode="auto">
          <a:xfrm>
            <a:off x="1249959" y="539208"/>
            <a:ext cx="411062" cy="1297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C7BE7F2-6392-4069-B5C6-2464F92933CF}"/>
              </a:ext>
            </a:extLst>
          </p:cNvPr>
          <p:cNvSpPr txBox="1"/>
          <p:nvPr/>
        </p:nvSpPr>
        <p:spPr>
          <a:xfrm>
            <a:off x="1673603" y="743069"/>
            <a:ext cx="956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venir Next Demi Bold" panose="020B0703020202020204" pitchFamily="34" charset="0"/>
              </a:rPr>
              <a:t>PET láhev – 100 let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7ED1CAE-10D5-47D9-AF36-B1964216FCE9}"/>
              </a:ext>
            </a:extLst>
          </p:cNvPr>
          <p:cNvCxnSpPr/>
          <p:nvPr/>
        </p:nvCxnSpPr>
        <p:spPr>
          <a:xfrm flipV="1">
            <a:off x="4899171" y="1929468"/>
            <a:ext cx="209724" cy="97312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Žvýkačky ORBIT dražé 14g MELOUN (cena za balení) | Eshop naplněný  cukrovinkami | e-cukrovinky.cz">
            <a:extLst>
              <a:ext uri="{FF2B5EF4-FFF2-40B4-BE49-F238E27FC236}">
                <a16:creationId xmlns:a16="http://schemas.microsoft.com/office/drawing/2014/main" id="{FD4D031C-A747-4FA8-9C9E-8D9BF0519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t="3670" r="4270" b="3731"/>
          <a:stretch/>
        </p:blipFill>
        <p:spPr bwMode="auto">
          <a:xfrm>
            <a:off x="4592295" y="276478"/>
            <a:ext cx="1351079" cy="933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0C2D67A-39DE-4A14-B503-F141DA267262}"/>
              </a:ext>
            </a:extLst>
          </p:cNvPr>
          <p:cNvSpPr txBox="1"/>
          <p:nvPr/>
        </p:nvSpPr>
        <p:spPr>
          <a:xfrm>
            <a:off x="4681057" y="1283137"/>
            <a:ext cx="126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venir Next Demi Bold" panose="020B0703020202020204" pitchFamily="34" charset="0"/>
              </a:rPr>
              <a:t>Žvýkačka – 50 let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76DAA37E-E591-4867-A87F-1A211811776D}"/>
              </a:ext>
            </a:extLst>
          </p:cNvPr>
          <p:cNvCxnSpPr/>
          <p:nvPr/>
        </p:nvCxnSpPr>
        <p:spPr>
          <a:xfrm flipV="1">
            <a:off x="7776594" y="1666399"/>
            <a:ext cx="1040235" cy="123619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042E378-5FE0-4443-8993-6C4E4D6CFC63}"/>
              </a:ext>
            </a:extLst>
          </p:cNvPr>
          <p:cNvCxnSpPr/>
          <p:nvPr/>
        </p:nvCxnSpPr>
        <p:spPr>
          <a:xfrm flipH="1">
            <a:off x="3380762" y="3770580"/>
            <a:ext cx="746621" cy="10447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2D871F22-5581-4008-ABF2-D2C69451CA02}"/>
              </a:ext>
            </a:extLst>
          </p:cNvPr>
          <p:cNvCxnSpPr>
            <a:cxnSpLocks/>
          </p:cNvCxnSpPr>
          <p:nvPr/>
        </p:nvCxnSpPr>
        <p:spPr>
          <a:xfrm>
            <a:off x="6400800" y="3770580"/>
            <a:ext cx="0" cy="119570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99F920E5-2DC4-44AD-BC21-D85B6AF880E7}"/>
              </a:ext>
            </a:extLst>
          </p:cNvPr>
          <p:cNvCxnSpPr/>
          <p:nvPr/>
        </p:nvCxnSpPr>
        <p:spPr>
          <a:xfrm>
            <a:off x="7533314" y="3770580"/>
            <a:ext cx="1963024" cy="12124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Coca-Cola 0,33 l - LIMONÁDY PLECH | Prodej potravin, nápojů a alkoholu Rojal">
            <a:extLst>
              <a:ext uri="{FF2B5EF4-FFF2-40B4-BE49-F238E27FC236}">
                <a16:creationId xmlns:a16="http://schemas.microsoft.com/office/drawing/2014/main" id="{E9E175CD-83A0-4227-BC97-2E9988E95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5" t="12793" r="29765" b="13272"/>
          <a:stretch/>
        </p:blipFill>
        <p:spPr bwMode="auto">
          <a:xfrm>
            <a:off x="8204431" y="154410"/>
            <a:ext cx="612398" cy="1474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809D2E66-54B1-4C27-A6D8-4B5447BAF725}"/>
              </a:ext>
            </a:extLst>
          </p:cNvPr>
          <p:cNvSpPr txBox="1"/>
          <p:nvPr/>
        </p:nvSpPr>
        <p:spPr>
          <a:xfrm>
            <a:off x="8874648" y="588785"/>
            <a:ext cx="135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venir Next Demi Bold" panose="020B0703020202020204" pitchFamily="34" charset="0"/>
              </a:rPr>
              <a:t>Plechovka – 15 let</a:t>
            </a:r>
          </a:p>
        </p:txBody>
      </p:sp>
      <p:pic>
        <p:nvPicPr>
          <p:cNvPr id="7176" name="Picture 8" descr="Test DNES: Papírové kapesníky | Spotřebitelské testy na AkcniCeny.cz">
            <a:extLst>
              <a:ext uri="{FF2B5EF4-FFF2-40B4-BE49-F238E27FC236}">
                <a16:creationId xmlns:a16="http://schemas.microsoft.com/office/drawing/2014/main" id="{372D6B62-0012-4AE0-A450-04AFD1050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81" y="4966283"/>
            <a:ext cx="1005451" cy="1005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CEB2BE93-1822-4E31-8289-2DB178D27F7A}"/>
              </a:ext>
            </a:extLst>
          </p:cNvPr>
          <p:cNvSpPr txBox="1"/>
          <p:nvPr/>
        </p:nvSpPr>
        <p:spPr>
          <a:xfrm>
            <a:off x="2969396" y="5007343"/>
            <a:ext cx="1250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venir Next Demi Bold" panose="020B0703020202020204" pitchFamily="34" charset="0"/>
              </a:rPr>
              <a:t>Kapesník – 2 až 4 týdny</a:t>
            </a:r>
          </a:p>
        </p:txBody>
      </p:sp>
      <p:pic>
        <p:nvPicPr>
          <p:cNvPr id="7178" name="Picture 10" descr="Opravy a lepení skla">
            <a:extLst>
              <a:ext uri="{FF2B5EF4-FFF2-40B4-BE49-F238E27FC236}">
                <a16:creationId xmlns:a16="http://schemas.microsoft.com/office/drawing/2014/main" id="{A9CB6807-9E83-45B9-A9C5-6F809291C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 r="31288"/>
          <a:stretch/>
        </p:blipFill>
        <p:spPr bwMode="auto">
          <a:xfrm flipV="1">
            <a:off x="4899171" y="5265730"/>
            <a:ext cx="1311589" cy="900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4427777A-2F94-438B-82C1-4303868F2D15}"/>
              </a:ext>
            </a:extLst>
          </p:cNvPr>
          <p:cNvSpPr txBox="1"/>
          <p:nvPr/>
        </p:nvSpPr>
        <p:spPr>
          <a:xfrm>
            <a:off x="6332402" y="5393034"/>
            <a:ext cx="111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venir Next Demi Bold" panose="020B0703020202020204" pitchFamily="34" charset="0"/>
              </a:rPr>
              <a:t>Sklo – tisíce let</a:t>
            </a:r>
          </a:p>
        </p:txBody>
      </p:sp>
      <p:pic>
        <p:nvPicPr>
          <p:cNvPr id="7180" name="Picture 12" descr="Jak šikovně využít ohryzky z jablek? | iReceptář.cz">
            <a:extLst>
              <a:ext uri="{FF2B5EF4-FFF2-40B4-BE49-F238E27FC236}">
                <a16:creationId xmlns:a16="http://schemas.microsoft.com/office/drawing/2014/main" id="{F067B87D-9161-4AEB-AF2D-52AE253CE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t="11115" r="48824" b="10248"/>
          <a:stretch/>
        </p:blipFill>
        <p:spPr bwMode="auto">
          <a:xfrm>
            <a:off x="10361682" y="5022909"/>
            <a:ext cx="925893" cy="1398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A5168A3C-B86D-46F9-AB00-526F6D6086D9}"/>
              </a:ext>
            </a:extLst>
          </p:cNvPr>
          <p:cNvSpPr txBox="1"/>
          <p:nvPr/>
        </p:nvSpPr>
        <p:spPr>
          <a:xfrm>
            <a:off x="9130070" y="5324641"/>
            <a:ext cx="1231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Avenir Next Demi Bold" panose="020B0703020202020204" pitchFamily="34" charset="0"/>
              </a:rPr>
              <a:t>Ohryzek od jablka – 14 dní</a:t>
            </a:r>
          </a:p>
        </p:txBody>
      </p:sp>
    </p:spTree>
    <p:extLst>
      <p:ext uri="{BB962C8B-B14F-4D97-AF65-F5344CB8AC3E}">
        <p14:creationId xmlns:p14="http://schemas.microsoft.com/office/powerpoint/2010/main" val="55717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říděný odpad">
            <a:extLst>
              <a:ext uri="{FF2B5EF4-FFF2-40B4-BE49-F238E27FC236}">
                <a16:creationId xmlns:a16="http://schemas.microsoft.com/office/drawing/2014/main" id="{76DC4810-DC01-4E2C-A4CA-1207C0035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45" y="349565"/>
            <a:ext cx="2116282" cy="2190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3333047-EF1D-4F9D-883E-808DC9B1E44D}"/>
              </a:ext>
            </a:extLst>
          </p:cNvPr>
          <p:cNvSpPr txBox="1"/>
          <p:nvPr/>
        </p:nvSpPr>
        <p:spPr>
          <a:xfrm>
            <a:off x="1147035" y="2539871"/>
            <a:ext cx="2793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venir Next Demi Bold" panose="020B0703020202020204" pitchFamily="34" charset="0"/>
              </a:rPr>
              <a:t>POPELNICE NA BAREVNÉ SKLO</a:t>
            </a:r>
          </a:p>
        </p:txBody>
      </p:sp>
      <p:pic>
        <p:nvPicPr>
          <p:cNvPr id="8198" name="Picture 6" descr="Tříděný odpad">
            <a:extLst>
              <a:ext uri="{FF2B5EF4-FFF2-40B4-BE49-F238E27FC236}">
                <a16:creationId xmlns:a16="http://schemas.microsoft.com/office/drawing/2014/main" id="{CA65FC61-6512-4DCA-A859-0E4FC4B12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6" t="5854" r="18987" b="2982"/>
          <a:stretch/>
        </p:blipFill>
        <p:spPr bwMode="auto">
          <a:xfrm>
            <a:off x="3928302" y="601212"/>
            <a:ext cx="1820411" cy="19386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C3E2A59-8BB7-43A4-9BFB-19E52065C713}"/>
              </a:ext>
            </a:extLst>
          </p:cNvPr>
          <p:cNvSpPr txBox="1"/>
          <p:nvPr/>
        </p:nvSpPr>
        <p:spPr>
          <a:xfrm>
            <a:off x="4024460" y="2539871"/>
            <a:ext cx="1904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venir Next Demi Bold" panose="020B0703020202020204" pitchFamily="34" charset="0"/>
              </a:rPr>
              <a:t>POPELNICE NA PLASTY</a:t>
            </a:r>
          </a:p>
        </p:txBody>
      </p:sp>
      <p:pic>
        <p:nvPicPr>
          <p:cNvPr id="8200" name="Picture 8" descr="Tříděný odpad">
            <a:extLst>
              <a:ext uri="{FF2B5EF4-FFF2-40B4-BE49-F238E27FC236}">
                <a16:creationId xmlns:a16="http://schemas.microsoft.com/office/drawing/2014/main" id="{B3D07B83-199D-4B5E-963B-D9287469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57" y="669513"/>
            <a:ext cx="1820411" cy="18020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D820139-B9E7-4B72-8463-49C8846AFA84}"/>
              </a:ext>
            </a:extLst>
          </p:cNvPr>
          <p:cNvSpPr txBox="1"/>
          <p:nvPr/>
        </p:nvSpPr>
        <p:spPr>
          <a:xfrm>
            <a:off x="6891918" y="2539871"/>
            <a:ext cx="161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venir Next Demi Bold" panose="020B0703020202020204" pitchFamily="34" charset="0"/>
              </a:rPr>
              <a:t>POPELNICE NA PAPÍR</a:t>
            </a:r>
          </a:p>
        </p:txBody>
      </p:sp>
      <p:pic>
        <p:nvPicPr>
          <p:cNvPr id="8202" name="Picture 10" descr="ICM Slaný | Jak správně třídit odpad – elektroodpad">
            <a:extLst>
              <a:ext uri="{FF2B5EF4-FFF2-40B4-BE49-F238E27FC236}">
                <a16:creationId xmlns:a16="http://schemas.microsoft.com/office/drawing/2014/main" id="{3C73D63B-6277-402E-84A0-995A246EF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"/>
          <a:stretch/>
        </p:blipFill>
        <p:spPr bwMode="auto">
          <a:xfrm>
            <a:off x="9770120" y="531867"/>
            <a:ext cx="1696104" cy="2008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DE31EE3-CE3B-492F-AAB3-A2F6DEC0F4CC}"/>
              </a:ext>
            </a:extLst>
          </p:cNvPr>
          <p:cNvSpPr txBox="1"/>
          <p:nvPr/>
        </p:nvSpPr>
        <p:spPr>
          <a:xfrm>
            <a:off x="9855537" y="2554656"/>
            <a:ext cx="1610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venir Next Demi Bold" panose="020B0703020202020204" pitchFamily="34" charset="0"/>
              </a:rPr>
              <a:t>ELEKTRO ODPAD</a:t>
            </a:r>
          </a:p>
        </p:txBody>
      </p:sp>
      <p:pic>
        <p:nvPicPr>
          <p:cNvPr id="8204" name="Picture 12" descr="Plastová nádoba popelnice 240 l. - bio">
            <a:extLst>
              <a:ext uri="{FF2B5EF4-FFF2-40B4-BE49-F238E27FC236}">
                <a16:creationId xmlns:a16="http://schemas.microsoft.com/office/drawing/2014/main" id="{C340B0F4-7D89-46A4-99C3-77F7A4A35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12807"/>
          <a:stretch/>
        </p:blipFill>
        <p:spPr bwMode="auto">
          <a:xfrm>
            <a:off x="1313264" y="3610244"/>
            <a:ext cx="1481819" cy="2063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BA2A1FF-10E9-4EC2-880C-6F1F40448E83}"/>
              </a:ext>
            </a:extLst>
          </p:cNvPr>
          <p:cNvSpPr txBox="1"/>
          <p:nvPr/>
        </p:nvSpPr>
        <p:spPr>
          <a:xfrm>
            <a:off x="1272868" y="5754848"/>
            <a:ext cx="1748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venir Next Demi Bold" panose="020B0703020202020204" pitchFamily="34" charset="0"/>
              </a:rPr>
              <a:t>POPELNICE NA BIO ODPAD</a:t>
            </a:r>
          </a:p>
        </p:txBody>
      </p:sp>
      <p:pic>
        <p:nvPicPr>
          <p:cNvPr id="8208" name="Picture 16" descr="Potex.cz">
            <a:extLst>
              <a:ext uri="{FF2B5EF4-FFF2-40B4-BE49-F238E27FC236}">
                <a16:creationId xmlns:a16="http://schemas.microsoft.com/office/drawing/2014/main" id="{A49E67F3-3F60-44A9-AF6F-99A293D82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27" y="3610244"/>
            <a:ext cx="1294160" cy="2133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592E97C-F53F-44B5-9CA6-EC63F93CE5CC}"/>
              </a:ext>
            </a:extLst>
          </p:cNvPr>
          <p:cNvSpPr txBox="1"/>
          <p:nvPr/>
        </p:nvSpPr>
        <p:spPr>
          <a:xfrm>
            <a:off x="4048813" y="5902845"/>
            <a:ext cx="1647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venir Next Demi Bold" panose="020B0703020202020204" pitchFamily="34" charset="0"/>
              </a:rPr>
              <a:t>POPELNICE NA TEXTIL</a:t>
            </a:r>
          </a:p>
        </p:txBody>
      </p:sp>
      <p:pic>
        <p:nvPicPr>
          <p:cNvPr id="8210" name="Picture 18" descr="Zvonový kontejner (sklolaminát) - ZVON 1,1 m3 BÍLÝ - ČIRÉ SKLO - Dopner.cz">
            <a:extLst>
              <a:ext uri="{FF2B5EF4-FFF2-40B4-BE49-F238E27FC236}">
                <a16:creationId xmlns:a16="http://schemas.microsoft.com/office/drawing/2014/main" id="{662B2549-8F22-47F0-9506-82221B318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3" t="12966" r="26428" b="16085"/>
          <a:stretch/>
        </p:blipFill>
        <p:spPr bwMode="auto">
          <a:xfrm>
            <a:off x="6787057" y="3627534"/>
            <a:ext cx="1937884" cy="2098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C920B85-16C7-4191-A2FA-CE005D145A5C}"/>
              </a:ext>
            </a:extLst>
          </p:cNvPr>
          <p:cNvSpPr txBox="1"/>
          <p:nvPr/>
        </p:nvSpPr>
        <p:spPr>
          <a:xfrm>
            <a:off x="6898225" y="5754848"/>
            <a:ext cx="17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venir Next Demi Bold" panose="020B0703020202020204" pitchFamily="34" charset="0"/>
              </a:rPr>
              <a:t>POPELNICE NA ČIRÉ SKLO</a:t>
            </a:r>
          </a:p>
        </p:txBody>
      </p:sp>
      <p:pic>
        <p:nvPicPr>
          <p:cNvPr id="8212" name="Picture 20" descr="Contenur Kontejner 1100 l černý od 8 200 Kč - Zboží.cz">
            <a:extLst>
              <a:ext uri="{FF2B5EF4-FFF2-40B4-BE49-F238E27FC236}">
                <a16:creationId xmlns:a16="http://schemas.microsoft.com/office/drawing/2014/main" id="{4427D3F5-273A-470B-B300-D0E9A6DA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38" y="3627534"/>
            <a:ext cx="1937884" cy="2017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4F46FC9-C754-4599-BB74-C00C9C137B9B}"/>
              </a:ext>
            </a:extLst>
          </p:cNvPr>
          <p:cNvSpPr txBox="1"/>
          <p:nvPr/>
        </p:nvSpPr>
        <p:spPr>
          <a:xfrm>
            <a:off x="9815874" y="5717422"/>
            <a:ext cx="1937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venir Next Demi Bold" panose="020B0703020202020204" pitchFamily="34" charset="0"/>
              </a:rPr>
              <a:t>POPELNICE NA SMĚSNÝ ODPAD</a:t>
            </a:r>
          </a:p>
        </p:txBody>
      </p:sp>
    </p:spTree>
    <p:extLst>
      <p:ext uri="{BB962C8B-B14F-4D97-AF65-F5344CB8AC3E}">
        <p14:creationId xmlns:p14="http://schemas.microsoft.com/office/powerpoint/2010/main" val="252408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anánové slupky nevyhazujte. Zde je 20 způsobů jak je využít">
            <a:extLst>
              <a:ext uri="{FF2B5EF4-FFF2-40B4-BE49-F238E27FC236}">
                <a16:creationId xmlns:a16="http://schemas.microsoft.com/office/drawing/2014/main" id="{D6F54DDE-BFD4-4C59-B0F7-6B529A757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2" y="2026458"/>
            <a:ext cx="6875477" cy="340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896B420-8A9F-45EF-90C6-4A2CC2484E7B}"/>
              </a:ext>
            </a:extLst>
          </p:cNvPr>
          <p:cNvSpPr txBox="1"/>
          <p:nvPr/>
        </p:nvSpPr>
        <p:spPr>
          <a:xfrm>
            <a:off x="3464653" y="555731"/>
            <a:ext cx="4932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Demi Bold" panose="020B0703020202020204" pitchFamily="34" charset="0"/>
              </a:rPr>
              <a:t>Uhádni, do jaké popelnice jednotlivé odpadky patří. Vyber ze tří možností a pro kontrolu odpovědi klikni na obrazovku.</a:t>
            </a:r>
            <a:r>
              <a:rPr lang="cs-CZ" sz="2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Demi Bold" panose="020B0703020202020204" pitchFamily="34" charset="0"/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651DE61-7C24-4E70-B077-551C7DD078E5}"/>
              </a:ext>
            </a:extLst>
          </p:cNvPr>
          <p:cNvSpPr txBox="1"/>
          <p:nvPr/>
        </p:nvSpPr>
        <p:spPr>
          <a:xfrm>
            <a:off x="8078598" y="2575420"/>
            <a:ext cx="2030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lphaLcParenR"/>
            </a:pPr>
            <a:r>
              <a:rPr lang="cs-CZ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Demi Bold" panose="020B0703020202020204" pitchFamily="34" charset="0"/>
              </a:rPr>
              <a:t>Směsný odpad</a:t>
            </a:r>
          </a:p>
          <a:p>
            <a:pPr marL="457200" indent="-457200" algn="l">
              <a:buAutoNum type="alphaLcParenR"/>
            </a:pPr>
            <a:endParaRPr lang="cs-CZ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Next Demi Bold" panose="020B0703020202020204" pitchFamily="34" charset="0"/>
            </a:endParaRPr>
          </a:p>
          <a:p>
            <a:pPr marL="457200" indent="-457200" algn="l">
              <a:buAutoNum type="alphaLcParenR"/>
            </a:pPr>
            <a:r>
              <a:rPr lang="cs-CZ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Demi Bold" panose="020B0703020202020204" pitchFamily="34" charset="0"/>
              </a:rPr>
              <a:t>Plast</a:t>
            </a:r>
          </a:p>
          <a:p>
            <a:pPr marL="457200" indent="-457200" algn="l">
              <a:buAutoNum type="alphaLcParenR"/>
            </a:pPr>
            <a:endParaRPr lang="cs-CZ" sz="2000" dirty="0">
              <a:latin typeface="Avenir Next Demi Bold" panose="020B0703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6FE7CC5-8857-4A70-8DB2-C91CF25D7202}"/>
              </a:ext>
            </a:extLst>
          </p:cNvPr>
          <p:cNvSpPr txBox="1"/>
          <p:nvPr/>
        </p:nvSpPr>
        <p:spPr>
          <a:xfrm>
            <a:off x="8078598" y="4206636"/>
            <a:ext cx="169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Next Demi Bold" panose="020B0703020202020204" pitchFamily="34" charset="0"/>
              </a:rPr>
              <a:t>c)    Bio  odpad</a:t>
            </a:r>
          </a:p>
        </p:txBody>
      </p:sp>
    </p:spTree>
    <p:extLst>
      <p:ext uri="{BB962C8B-B14F-4D97-AF65-F5344CB8AC3E}">
        <p14:creationId xmlns:p14="http://schemas.microsoft.com/office/powerpoint/2010/main" val="24673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solidFill>
              <a:schemeClr val="bg1"/>
            </a:solidFill>
            <a:latin typeface="Avenir Next Demi Bold" panose="020B0703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465</Words>
  <Application>Microsoft Office PowerPoint</Application>
  <PresentationFormat>Širokoúhlá obrazovka</PresentationFormat>
  <Paragraphs>79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Avenir Next Demi Bold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Kolaříková Thea</dc:creator>
  <cp:lastModifiedBy>Kolaříková Thea</cp:lastModifiedBy>
  <cp:revision>18</cp:revision>
  <dcterms:created xsi:type="dcterms:W3CDTF">2022-06-14T06:22:06Z</dcterms:created>
  <dcterms:modified xsi:type="dcterms:W3CDTF">2022-06-14T08:40:08Z</dcterms:modified>
</cp:coreProperties>
</file>